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4"/>
  </p:notesMasterIdLst>
  <p:sldIdLst>
    <p:sldId id="256" r:id="rId2"/>
    <p:sldId id="272" r:id="rId3"/>
    <p:sldId id="313" r:id="rId4"/>
    <p:sldId id="318" r:id="rId5"/>
    <p:sldId id="257" r:id="rId6"/>
    <p:sldId id="308" r:id="rId7"/>
    <p:sldId id="287" r:id="rId8"/>
    <p:sldId id="286" r:id="rId9"/>
    <p:sldId id="298" r:id="rId10"/>
    <p:sldId id="304" r:id="rId11"/>
    <p:sldId id="299" r:id="rId12"/>
    <p:sldId id="285" r:id="rId13"/>
    <p:sldId id="306" r:id="rId14"/>
    <p:sldId id="288" r:id="rId15"/>
    <p:sldId id="289" r:id="rId16"/>
    <p:sldId id="290" r:id="rId17"/>
    <p:sldId id="291" r:id="rId18"/>
    <p:sldId id="296" r:id="rId19"/>
    <p:sldId id="301" r:id="rId20"/>
    <p:sldId id="314" r:id="rId21"/>
    <p:sldId id="315" r:id="rId22"/>
    <p:sldId id="320" r:id="rId23"/>
    <p:sldId id="321" r:id="rId24"/>
    <p:sldId id="302" r:id="rId25"/>
    <p:sldId id="322" r:id="rId26"/>
    <p:sldId id="327" r:id="rId27"/>
    <p:sldId id="260" r:id="rId28"/>
    <p:sldId id="323" r:id="rId29"/>
    <p:sldId id="324" r:id="rId30"/>
    <p:sldId id="316" r:id="rId31"/>
    <p:sldId id="310" r:id="rId32"/>
    <p:sldId id="32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AID MOHAMMAD QURASHI" initials="JMQ" lastIdx="2" clrIdx="0">
    <p:extLst>
      <p:ext uri="{19B8F6BF-5375-455C-9EA6-DF929625EA0E}">
        <p15:presenceInfo xmlns:p15="http://schemas.microsoft.com/office/powerpoint/2012/main" userId="S::junaid.qurashi@live.iium.edu.my::c8db944c-7013-4af7-a44f-75c6ac8043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24" autoAdjust="0"/>
    <p:restoredTop sz="88951" autoAdjust="0"/>
  </p:normalViewPr>
  <p:slideViewPr>
    <p:cSldViewPr snapToGrid="0">
      <p:cViewPr varScale="1">
        <p:scale>
          <a:sx n="66" d="100"/>
          <a:sy n="66" d="100"/>
        </p:scale>
        <p:origin x="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DAEC5-D031-43C4-9CFA-6B2183407C8C}" type="datetimeFigureOut">
              <a:rPr lang="en-US" smtClean="0"/>
              <a:t>9/7/2020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542AD-496D-49ED-8C48-33A18DADCF37}" type="slidenum">
              <a:rPr lang="en-US" smtClean="0"/>
              <a:t>‹#›</a:t>
            </a:fld>
            <a:endParaRPr lang="en-US"/>
          </a:p>
        </p:txBody>
      </p:sp>
    </p:spTree>
    <p:extLst>
      <p:ext uri="{BB962C8B-B14F-4D97-AF65-F5344CB8AC3E}">
        <p14:creationId xmlns:p14="http://schemas.microsoft.com/office/powerpoint/2010/main" val="3868301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542AD-496D-49ED-8C48-33A18DADCF37}" type="slidenum">
              <a:rPr lang="en-US" smtClean="0"/>
              <a:t>31</a:t>
            </a:fld>
            <a:endParaRPr lang="en-US"/>
          </a:p>
        </p:txBody>
      </p:sp>
    </p:spTree>
    <p:extLst>
      <p:ext uri="{BB962C8B-B14F-4D97-AF65-F5344CB8AC3E}">
        <p14:creationId xmlns:p14="http://schemas.microsoft.com/office/powerpoint/2010/main" val="3304140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userDrawn="1"/>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userDrawn="1"/>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userDrawn="1"/>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userDrawn="1"/>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userDrawn="1"/>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1374452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102147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0175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1189268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0958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2837327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1137581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1074357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3459121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4B7AC3-6A88-48A5-8053-4D1C4A2CBD47}"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2229726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4B7AC3-6A88-48A5-8053-4D1C4A2CBD47}"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49607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4B7AC3-6A88-48A5-8053-4D1C4A2CBD47}" type="datetimeFigureOut">
              <a:rPr lang="en-US" smtClean="0"/>
              <a:t>9/7/2020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118884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4B7AC3-6A88-48A5-8053-4D1C4A2CBD47}" type="datetimeFigureOut">
              <a:rPr lang="en-US" smtClean="0"/>
              <a:t>9/7/2020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1274415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B7AC3-6A88-48A5-8053-4D1C4A2CBD47}" type="datetimeFigureOut">
              <a:rPr lang="en-US" smtClean="0"/>
              <a:t>9/7/2020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52398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4B7AC3-6A88-48A5-8053-4D1C4A2CBD47}"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EAABF-B1DD-41CA-90A9-FE335FD591EF}" type="slidenum">
              <a:rPr lang="en-US" smtClean="0"/>
              <a:t>‹#›</a:t>
            </a:fld>
            <a:endParaRPr lang="en-US"/>
          </a:p>
        </p:txBody>
      </p:sp>
      <p:sp>
        <p:nvSpPr>
          <p:cNvPr id="8" name="Rectangle 27">
            <a:extLst>
              <a:ext uri="{FF2B5EF4-FFF2-40B4-BE49-F238E27FC236}">
                <a16:creationId xmlns:a16="http://schemas.microsoft.com/office/drawing/2014/main" xmlns="" id="{A4997027-25E8-A248-8671-CE3A335712C7}"/>
              </a:ext>
            </a:extLst>
          </p:cNvPr>
          <p:cNvSpPr/>
          <p:nvPr userDrawn="1"/>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26">
            <a:extLst>
              <a:ext uri="{FF2B5EF4-FFF2-40B4-BE49-F238E27FC236}">
                <a16:creationId xmlns:a16="http://schemas.microsoft.com/office/drawing/2014/main" xmlns="" id="{CD2706D1-8EE1-B24C-9713-5A680994768C}"/>
              </a:ext>
            </a:extLst>
          </p:cNvPr>
          <p:cNvSpPr/>
          <p:nvPr userDrawn="1"/>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4038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4B7AC3-6A88-48A5-8053-4D1C4A2CBD47}"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EAABF-B1DD-41CA-90A9-FE335FD591EF}" type="slidenum">
              <a:rPr lang="en-US" smtClean="0"/>
              <a:t>‹#›</a:t>
            </a:fld>
            <a:endParaRPr lang="en-US"/>
          </a:p>
        </p:txBody>
      </p:sp>
    </p:spTree>
    <p:extLst>
      <p:ext uri="{BB962C8B-B14F-4D97-AF65-F5344CB8AC3E}">
        <p14:creationId xmlns:p14="http://schemas.microsoft.com/office/powerpoint/2010/main" val="831066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Rectangle 28"/>
          <p:cNvSpPr/>
          <p:nvPr userDrawn="1"/>
        </p:nvSpPr>
        <p:spPr>
          <a:xfrm rot="21278949">
            <a:off x="11359887" y="3107439"/>
            <a:ext cx="1290094" cy="3846022"/>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gradFill>
            <a:gsLst>
              <a:gs pos="0">
                <a:schemeClr val="accent1"/>
              </a:gs>
              <a:gs pos="100000">
                <a:schemeClr val="accent1">
                  <a:lumMod val="40000"/>
                  <a:lumOff val="6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userDrawn="1">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userDrawn="1">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userDrawn="1">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4B7AC3-6A88-48A5-8053-4D1C4A2CBD47}" type="datetimeFigureOut">
              <a:rPr lang="en-US" smtClean="0"/>
              <a:t>9/7/2020</a:t>
            </a:fld>
            <a:endParaRPr lang="en-US"/>
          </a:p>
        </p:txBody>
      </p:sp>
      <p:sp>
        <p:nvSpPr>
          <p:cNvPr id="5" name="Footer Placeholder 4"/>
          <p:cNvSpPr>
            <a:spLocks noGrp="1"/>
          </p:cNvSpPr>
          <p:nvPr userDrawn="1">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userDrawn="1">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83EAABF-B1DD-41CA-90A9-FE335FD591EF}" type="slidenum">
              <a:rPr lang="en-US" smtClean="0"/>
              <a:t>‹#›</a:t>
            </a:fld>
            <a:endParaRPr lang="en-US"/>
          </a:p>
        </p:txBody>
      </p:sp>
      <p:sp>
        <p:nvSpPr>
          <p:cNvPr id="18" name="Isosceles Triangle 18">
            <a:extLst>
              <a:ext uri="{FF2B5EF4-FFF2-40B4-BE49-F238E27FC236}">
                <a16:creationId xmlns:a16="http://schemas.microsoft.com/office/drawing/2014/main" xmlns="" id="{C92E8005-44AD-6E41-AFD6-56B6DE8CC076}"/>
              </a:ext>
            </a:extLst>
          </p:cNvPr>
          <p:cNvSpPr/>
          <p:nvPr userDrawn="1"/>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40660778"/>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akhadidos@kau.edu.sa"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34.svg"/><Relationship Id="rId1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rratlas.energy.gov.sa/"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rratlas.energy.gov.s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2.svg"/><Relationship Id="rId7" Type="http://schemas.openxmlformats.org/officeDocument/2006/relationships/image" Target="../media/image65.sv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2.svg"/><Relationship Id="rId4" Type="http://schemas.openxmlformats.org/officeDocument/2006/relationships/image" Target="../media/image51.png"/><Relationship Id="rId9" Type="http://schemas.openxmlformats.org/officeDocument/2006/relationships/image" Target="../media/image67.sv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jp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5235" y="2952980"/>
            <a:ext cx="7766936" cy="1646302"/>
          </a:xfrm>
        </p:spPr>
        <p:txBody>
          <a:bodyPr>
            <a:normAutofit fontScale="90000"/>
          </a:bodyPr>
          <a:lstStyle/>
          <a:p>
            <a:pPr algn="ctr"/>
            <a:r>
              <a:rPr lang="en-US" b="1" dirty="0"/>
              <a:t>NEOM AI Challenge</a:t>
            </a:r>
            <a:r>
              <a:rPr lang="en-US" dirty="0"/>
              <a:t/>
            </a:r>
            <a:br>
              <a:rPr lang="en-US" dirty="0"/>
            </a:br>
            <a:endParaRPr lang="en-US" dirty="0"/>
          </a:p>
        </p:txBody>
      </p:sp>
      <p:sp>
        <p:nvSpPr>
          <p:cNvPr id="3" name="Subtitle 2"/>
          <p:cNvSpPr>
            <a:spLocks noGrp="1"/>
          </p:cNvSpPr>
          <p:nvPr>
            <p:ph type="subTitle" idx="1"/>
          </p:nvPr>
        </p:nvSpPr>
        <p:spPr/>
        <p:txBody>
          <a:bodyPr>
            <a:noAutofit/>
          </a:bodyPr>
          <a:lstStyle/>
          <a:p>
            <a:pPr algn="ctr"/>
            <a:r>
              <a:rPr lang="en-US" dirty="0"/>
              <a:t>King </a:t>
            </a:r>
            <a:r>
              <a:rPr lang="en-US" dirty="0" err="1"/>
              <a:t>Abdulaziz</a:t>
            </a:r>
            <a:r>
              <a:rPr lang="en-US" dirty="0"/>
              <a:t> University </a:t>
            </a:r>
          </a:p>
          <a:p>
            <a:pPr algn="ctr"/>
            <a:r>
              <a:rPr lang="en-US" b="1" dirty="0"/>
              <a:t>University representative </a:t>
            </a:r>
          </a:p>
          <a:p>
            <a:pPr algn="ctr"/>
            <a:r>
              <a:rPr lang="en-US" dirty="0"/>
              <a:t>Dr. </a:t>
            </a:r>
            <a:r>
              <a:rPr lang="en-US" dirty="0" err="1"/>
              <a:t>Adil</a:t>
            </a:r>
            <a:r>
              <a:rPr lang="en-US" dirty="0"/>
              <a:t> </a:t>
            </a:r>
            <a:r>
              <a:rPr lang="en-US" dirty="0" err="1"/>
              <a:t>khadidos</a:t>
            </a:r>
            <a:endParaRPr lang="en-US" dirty="0"/>
          </a:p>
          <a:p>
            <a:pPr algn="ctr"/>
            <a:r>
              <a:rPr lang="en-US" dirty="0">
                <a:hlinkClick r:id="rId2"/>
              </a:rPr>
              <a:t>akhadidos@kau.edu.sa</a:t>
            </a:r>
            <a:endParaRPr lang="en-US" dirty="0"/>
          </a:p>
          <a:p>
            <a:pPr algn="ctr"/>
            <a:r>
              <a:rPr lang="en-US" b="1" dirty="0"/>
              <a:t>Supervisor</a:t>
            </a:r>
          </a:p>
          <a:p>
            <a:pPr algn="ctr"/>
            <a:r>
              <a:rPr lang="en-US" dirty="0"/>
              <a:t>Prof. Maher </a:t>
            </a:r>
            <a:r>
              <a:rPr lang="en-US" dirty="0" err="1"/>
              <a:t>Khemakhem</a:t>
            </a:r>
            <a:r>
              <a:rPr lang="en-US" dirty="0"/>
              <a:t> </a:t>
            </a:r>
          </a:p>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95" y="230853"/>
            <a:ext cx="2562727" cy="25627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985" y="230853"/>
            <a:ext cx="1690186" cy="215063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6116" y="615609"/>
            <a:ext cx="3305175" cy="1381125"/>
          </a:xfrm>
          <a:prstGeom prst="rect">
            <a:avLst/>
          </a:prstGeom>
        </p:spPr>
      </p:pic>
    </p:spTree>
    <p:extLst>
      <p:ext uri="{BB962C8B-B14F-4D97-AF65-F5344CB8AC3E}">
        <p14:creationId xmlns:p14="http://schemas.microsoft.com/office/powerpoint/2010/main" val="2155228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xmlns="" id="{603AE127-802C-459A-A612-DB85B67F0D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1043950" y="1179151"/>
            <a:ext cx="3300646" cy="4463889"/>
          </a:xfrm>
        </p:spPr>
        <p:txBody>
          <a:bodyPr vert="horz" lIns="91440" tIns="45720" rIns="91440" bIns="45720" rtlCol="0" anchor="ctr">
            <a:normAutofit/>
          </a:bodyPr>
          <a:lstStyle/>
          <a:p>
            <a:r>
              <a:rPr lang="en-US" dirty="0"/>
              <a:t>Challenge Areas</a:t>
            </a:r>
          </a:p>
        </p:txBody>
      </p:sp>
      <p:sp>
        <p:nvSpPr>
          <p:cNvPr id="30" name="Isosceles Triangle 10">
            <a:extLst>
              <a:ext uri="{FF2B5EF4-FFF2-40B4-BE49-F238E27FC236}">
                <a16:creationId xmlns:a16="http://schemas.microsoft.com/office/drawing/2014/main" xmlns="" id="{9323D83D-50D6-4040-A58B-FCEA340F88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1" name="Straight Connector 12">
            <a:extLst>
              <a:ext uri="{FF2B5EF4-FFF2-40B4-BE49-F238E27FC236}">
                <a16:creationId xmlns:a16="http://schemas.microsoft.com/office/drawing/2014/main" xmlns="" id="{1A1FE6BB-DFB2-4080-9B5E-076EF5DDE67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xmlns="" id="{14B86A97-A977-9241-BDE1-38335FF10391}"/>
              </a:ext>
            </a:extLst>
          </p:cNvPr>
          <p:cNvGrpSpPr/>
          <p:nvPr/>
        </p:nvGrpSpPr>
        <p:grpSpPr>
          <a:xfrm>
            <a:off x="4805332" y="963199"/>
            <a:ext cx="7294625" cy="5577843"/>
            <a:chOff x="5898327" y="963198"/>
            <a:chExt cx="6788596" cy="5000189"/>
          </a:xfrm>
        </p:grpSpPr>
        <p:sp>
          <p:nvSpPr>
            <p:cNvPr id="9" name="Freeform 8">
              <a:extLst>
                <a:ext uri="{FF2B5EF4-FFF2-40B4-BE49-F238E27FC236}">
                  <a16:creationId xmlns:a16="http://schemas.microsoft.com/office/drawing/2014/main" xmlns="" id="{D0948376-B0F0-944B-A38C-6AB2BC3A41DD}"/>
                </a:ext>
              </a:extLst>
            </p:cNvPr>
            <p:cNvSpPr/>
            <p:nvPr/>
          </p:nvSpPr>
          <p:spPr>
            <a:xfrm rot="3674079">
              <a:off x="6851936" y="4377737"/>
              <a:ext cx="820081" cy="51328"/>
            </a:xfrm>
            <a:custGeom>
              <a:avLst/>
              <a:gdLst/>
              <a:ahLst/>
              <a:cxnLst/>
              <a:rect l="0" t="0" r="0" b="0"/>
              <a:pathLst>
                <a:path>
                  <a:moveTo>
                    <a:pt x="0" y="25664"/>
                  </a:moveTo>
                  <a:lnTo>
                    <a:pt x="820081" y="2566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a:extLst>
                <a:ext uri="{FF2B5EF4-FFF2-40B4-BE49-F238E27FC236}">
                  <a16:creationId xmlns:a16="http://schemas.microsoft.com/office/drawing/2014/main" xmlns="" id="{AA31C6EF-AA0D-5A46-BC2C-A3C35A554293}"/>
                </a:ext>
              </a:extLst>
            </p:cNvPr>
            <p:cNvSpPr/>
            <p:nvPr/>
          </p:nvSpPr>
          <p:spPr>
            <a:xfrm rot="1308176">
              <a:off x="7329295" y="3746607"/>
              <a:ext cx="581612" cy="51328"/>
            </a:xfrm>
            <a:custGeom>
              <a:avLst/>
              <a:gdLst/>
              <a:ahLst/>
              <a:cxnLst/>
              <a:rect l="0" t="0" r="0" b="0"/>
              <a:pathLst>
                <a:path>
                  <a:moveTo>
                    <a:pt x="0" y="25664"/>
                  </a:moveTo>
                  <a:lnTo>
                    <a:pt x="581612" y="2566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a:extLst>
                <a:ext uri="{FF2B5EF4-FFF2-40B4-BE49-F238E27FC236}">
                  <a16:creationId xmlns:a16="http://schemas.microsoft.com/office/drawing/2014/main" xmlns="" id="{E1A01964-0B91-4649-9FDC-1C864F238249}"/>
                </a:ext>
              </a:extLst>
            </p:cNvPr>
            <p:cNvSpPr/>
            <p:nvPr/>
          </p:nvSpPr>
          <p:spPr>
            <a:xfrm rot="20291824">
              <a:off x="7329295" y="3024258"/>
              <a:ext cx="581612" cy="51328"/>
            </a:xfrm>
            <a:custGeom>
              <a:avLst/>
              <a:gdLst/>
              <a:ahLst/>
              <a:cxnLst/>
              <a:rect l="0" t="0" r="0" b="0"/>
              <a:pathLst>
                <a:path>
                  <a:moveTo>
                    <a:pt x="0" y="25664"/>
                  </a:moveTo>
                  <a:lnTo>
                    <a:pt x="581612" y="2566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a:extLst>
                <a:ext uri="{FF2B5EF4-FFF2-40B4-BE49-F238E27FC236}">
                  <a16:creationId xmlns:a16="http://schemas.microsoft.com/office/drawing/2014/main" xmlns="" id="{471B29F4-000F-E14D-9FE4-CEE3120ABB64}"/>
                </a:ext>
              </a:extLst>
            </p:cNvPr>
            <p:cNvSpPr/>
            <p:nvPr/>
          </p:nvSpPr>
          <p:spPr>
            <a:xfrm rot="17925921">
              <a:off x="6851936" y="2393127"/>
              <a:ext cx="820081" cy="51328"/>
            </a:xfrm>
            <a:custGeom>
              <a:avLst/>
              <a:gdLst/>
              <a:ahLst/>
              <a:cxnLst/>
              <a:rect l="0" t="0" r="0" b="0"/>
              <a:pathLst>
                <a:path>
                  <a:moveTo>
                    <a:pt x="0" y="25664"/>
                  </a:moveTo>
                  <a:lnTo>
                    <a:pt x="820081" y="2566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Oval 12">
              <a:extLst>
                <a:ext uri="{FF2B5EF4-FFF2-40B4-BE49-F238E27FC236}">
                  <a16:creationId xmlns:a16="http://schemas.microsoft.com/office/drawing/2014/main" xmlns="" id="{8F04F12D-5250-4C4E-9E02-86790795C57A}"/>
                </a:ext>
              </a:extLst>
            </p:cNvPr>
            <p:cNvSpPr/>
            <p:nvPr/>
          </p:nvSpPr>
          <p:spPr>
            <a:xfrm>
              <a:off x="5898327" y="2790128"/>
              <a:ext cx="1248333" cy="1158310"/>
            </a:xfrm>
            <a:prstGeom prst="ellipse">
              <a:avLst/>
            </a:prstGeom>
            <a:blipFill>
              <a:blip r:embed="rId2"/>
              <a:stretch>
                <a:fillRect/>
              </a:stretch>
            </a:blipFill>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xmlns="" id="{CC687224-9B67-FE47-B422-72D138F9C002}"/>
                </a:ext>
              </a:extLst>
            </p:cNvPr>
            <p:cNvSpPr/>
            <p:nvPr/>
          </p:nvSpPr>
          <p:spPr>
            <a:xfrm>
              <a:off x="7196737" y="1109573"/>
              <a:ext cx="1012233" cy="1012233"/>
            </a:xfrm>
            <a:custGeom>
              <a:avLst/>
              <a:gdLst>
                <a:gd name="connsiteX0" fmla="*/ 0 w 1012233"/>
                <a:gd name="connsiteY0" fmla="*/ 506117 h 1012233"/>
                <a:gd name="connsiteX1" fmla="*/ 506117 w 1012233"/>
                <a:gd name="connsiteY1" fmla="*/ 0 h 1012233"/>
                <a:gd name="connsiteX2" fmla="*/ 1012234 w 1012233"/>
                <a:gd name="connsiteY2" fmla="*/ 506117 h 1012233"/>
                <a:gd name="connsiteX3" fmla="*/ 506117 w 1012233"/>
                <a:gd name="connsiteY3" fmla="*/ 1012234 h 1012233"/>
                <a:gd name="connsiteX4" fmla="*/ 0 w 1012233"/>
                <a:gd name="connsiteY4" fmla="*/ 506117 h 101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33" h="1012233">
                  <a:moveTo>
                    <a:pt x="0" y="506117"/>
                  </a:moveTo>
                  <a:cubicBezTo>
                    <a:pt x="0" y="226596"/>
                    <a:pt x="226596" y="0"/>
                    <a:pt x="506117" y="0"/>
                  </a:cubicBezTo>
                  <a:cubicBezTo>
                    <a:pt x="785638" y="0"/>
                    <a:pt x="1012234" y="226596"/>
                    <a:pt x="1012234" y="506117"/>
                  </a:cubicBezTo>
                  <a:cubicBezTo>
                    <a:pt x="1012234" y="785638"/>
                    <a:pt x="785638" y="1012234"/>
                    <a:pt x="506117" y="1012234"/>
                  </a:cubicBezTo>
                  <a:cubicBezTo>
                    <a:pt x="226596" y="1012234"/>
                    <a:pt x="0" y="785638"/>
                    <a:pt x="0" y="506117"/>
                  </a:cubicBezTo>
                  <a:close/>
                </a:path>
              </a:pathLst>
            </a:custGeom>
            <a:gradFill>
              <a:gsLst>
                <a:gs pos="89000">
                  <a:schemeClr val="accent1">
                    <a:lumMod val="60000"/>
                    <a:lumOff val="40000"/>
                  </a:schemeClr>
                </a:gs>
                <a:gs pos="0">
                  <a:schemeClr val="accent1"/>
                </a:gs>
              </a:gsLst>
              <a:lin ang="5400000" scaled="0"/>
            </a:gradFill>
            <a:ln>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953" tIns="153953" rIns="153953" bIns="153953" numCol="1" spcCol="1270" anchor="ctr" anchorCtr="0">
              <a:noAutofit/>
            </a:bodyPr>
            <a:lstStyle/>
            <a:p>
              <a:pPr marL="0" lvl="0" indent="0" algn="ctr" defTabSz="400050">
                <a:lnSpc>
                  <a:spcPct val="90000"/>
                </a:lnSpc>
                <a:spcBef>
                  <a:spcPct val="0"/>
                </a:spcBef>
                <a:spcAft>
                  <a:spcPct val="35000"/>
                </a:spcAft>
                <a:buNone/>
              </a:pPr>
              <a:endParaRPr lang="en-MY" sz="900" kern="1200" dirty="0"/>
            </a:p>
          </p:txBody>
        </p:sp>
        <p:sp>
          <p:nvSpPr>
            <p:cNvPr id="15" name="Freeform 14">
              <a:extLst>
                <a:ext uri="{FF2B5EF4-FFF2-40B4-BE49-F238E27FC236}">
                  <a16:creationId xmlns:a16="http://schemas.microsoft.com/office/drawing/2014/main" xmlns="" id="{10FD677E-4FE0-9642-8D50-242E43A57492}"/>
                </a:ext>
              </a:extLst>
            </p:cNvPr>
            <p:cNvSpPr/>
            <p:nvPr/>
          </p:nvSpPr>
          <p:spPr>
            <a:xfrm>
              <a:off x="8226940" y="963198"/>
              <a:ext cx="3231140" cy="1138243"/>
            </a:xfrm>
            <a:custGeom>
              <a:avLst/>
              <a:gdLst>
                <a:gd name="connsiteX0" fmla="*/ 0 w 1518349"/>
                <a:gd name="connsiteY0" fmla="*/ 0 h 1012233"/>
                <a:gd name="connsiteX1" fmla="*/ 1518349 w 1518349"/>
                <a:gd name="connsiteY1" fmla="*/ 0 h 1012233"/>
                <a:gd name="connsiteX2" fmla="*/ 1518349 w 1518349"/>
                <a:gd name="connsiteY2" fmla="*/ 1012233 h 1012233"/>
                <a:gd name="connsiteX3" fmla="*/ 0 w 1518349"/>
                <a:gd name="connsiteY3" fmla="*/ 1012233 h 1012233"/>
                <a:gd name="connsiteX4" fmla="*/ 0 w 1518349"/>
                <a:gd name="connsiteY4" fmla="*/ 0 h 101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349" h="1012233">
                  <a:moveTo>
                    <a:pt x="0" y="0"/>
                  </a:moveTo>
                  <a:lnTo>
                    <a:pt x="1518349" y="0"/>
                  </a:lnTo>
                  <a:lnTo>
                    <a:pt x="1518349" y="1012233"/>
                  </a:lnTo>
                  <a:lnTo>
                    <a:pt x="0" y="10122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1" algn="l" defTabSz="266700">
                <a:lnSpc>
                  <a:spcPct val="90000"/>
                </a:lnSpc>
                <a:spcBef>
                  <a:spcPct val="0"/>
                </a:spcBef>
                <a:spcAft>
                  <a:spcPct val="15000"/>
                </a:spcAft>
              </a:pPr>
              <a:r>
                <a:rPr lang="en-US" sz="1400" kern="1200" dirty="0"/>
                <a:t>Driven by optimized energy mix of Solar, Hydro, Nuclear and Geothermal sources.</a:t>
              </a:r>
              <a:r>
                <a:rPr lang="en-US" sz="1400" i="1" kern="1200" dirty="0"/>
                <a:t> Forecasting driven by AI for generation and consumption needs to be in place.</a:t>
              </a:r>
              <a:endParaRPr lang="en-MY" sz="1400" kern="1200" dirty="0"/>
            </a:p>
          </p:txBody>
        </p:sp>
        <p:sp>
          <p:nvSpPr>
            <p:cNvPr id="16" name="Freeform 15">
              <a:extLst>
                <a:ext uri="{FF2B5EF4-FFF2-40B4-BE49-F238E27FC236}">
                  <a16:creationId xmlns:a16="http://schemas.microsoft.com/office/drawing/2014/main" xmlns="" id="{E3757DB8-C68D-9E47-BBCC-FD64BCA833B9}"/>
                </a:ext>
              </a:extLst>
            </p:cNvPr>
            <p:cNvSpPr/>
            <p:nvPr/>
          </p:nvSpPr>
          <p:spPr>
            <a:xfrm>
              <a:off x="8190296" y="2268472"/>
              <a:ext cx="1012233" cy="1012233"/>
            </a:xfrm>
            <a:custGeom>
              <a:avLst/>
              <a:gdLst>
                <a:gd name="connsiteX0" fmla="*/ 0 w 1012233"/>
                <a:gd name="connsiteY0" fmla="*/ 506117 h 1012233"/>
                <a:gd name="connsiteX1" fmla="*/ 506117 w 1012233"/>
                <a:gd name="connsiteY1" fmla="*/ 0 h 1012233"/>
                <a:gd name="connsiteX2" fmla="*/ 1012234 w 1012233"/>
                <a:gd name="connsiteY2" fmla="*/ 506117 h 1012233"/>
                <a:gd name="connsiteX3" fmla="*/ 506117 w 1012233"/>
                <a:gd name="connsiteY3" fmla="*/ 1012234 h 1012233"/>
                <a:gd name="connsiteX4" fmla="*/ 0 w 1012233"/>
                <a:gd name="connsiteY4" fmla="*/ 506117 h 101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33" h="1012233">
                  <a:moveTo>
                    <a:pt x="0" y="506117"/>
                  </a:moveTo>
                  <a:cubicBezTo>
                    <a:pt x="0" y="226596"/>
                    <a:pt x="226596" y="0"/>
                    <a:pt x="506117" y="0"/>
                  </a:cubicBezTo>
                  <a:cubicBezTo>
                    <a:pt x="785638" y="0"/>
                    <a:pt x="1012234" y="226596"/>
                    <a:pt x="1012234" y="506117"/>
                  </a:cubicBezTo>
                  <a:cubicBezTo>
                    <a:pt x="1012234" y="785638"/>
                    <a:pt x="785638" y="1012234"/>
                    <a:pt x="506117" y="1012234"/>
                  </a:cubicBezTo>
                  <a:cubicBezTo>
                    <a:pt x="226596" y="1012234"/>
                    <a:pt x="0" y="785638"/>
                    <a:pt x="0" y="506117"/>
                  </a:cubicBezTo>
                  <a:close/>
                </a:path>
              </a:pathLst>
            </a:custGeom>
            <a:gradFill>
              <a:gsLst>
                <a:gs pos="89000">
                  <a:schemeClr val="accent1">
                    <a:lumMod val="60000"/>
                    <a:lumOff val="40000"/>
                  </a:schemeClr>
                </a:gs>
                <a:gs pos="0">
                  <a:schemeClr val="accent1"/>
                </a:gs>
              </a:gsLst>
              <a:lin ang="5400000" scaled="0"/>
            </a:gradFill>
            <a:ln>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953" tIns="153953" rIns="153953" bIns="153953" numCol="1" spcCol="1270" anchor="ctr" anchorCtr="0">
              <a:noAutofit/>
            </a:bodyPr>
            <a:lstStyle/>
            <a:p>
              <a:pPr algn="ctr" defTabSz="400050">
                <a:lnSpc>
                  <a:spcPct val="90000"/>
                </a:lnSpc>
                <a:spcBef>
                  <a:spcPct val="0"/>
                </a:spcBef>
                <a:spcAft>
                  <a:spcPct val="35000"/>
                </a:spcAft>
              </a:pPr>
              <a:endParaRPr lang="en-MY" sz="900" dirty="0"/>
            </a:p>
          </p:txBody>
        </p:sp>
        <p:sp>
          <p:nvSpPr>
            <p:cNvPr id="17" name="Freeform 16">
              <a:extLst>
                <a:ext uri="{FF2B5EF4-FFF2-40B4-BE49-F238E27FC236}">
                  <a16:creationId xmlns:a16="http://schemas.microsoft.com/office/drawing/2014/main" xmlns="" id="{C67338CA-CCB3-2844-BA3C-35564B57EC2B}"/>
                </a:ext>
              </a:extLst>
            </p:cNvPr>
            <p:cNvSpPr/>
            <p:nvPr/>
          </p:nvSpPr>
          <p:spPr>
            <a:xfrm>
              <a:off x="9558519" y="2247815"/>
              <a:ext cx="2932543" cy="1012233"/>
            </a:xfrm>
            <a:custGeom>
              <a:avLst/>
              <a:gdLst>
                <a:gd name="connsiteX0" fmla="*/ 0 w 1518349"/>
                <a:gd name="connsiteY0" fmla="*/ 0 h 1012233"/>
                <a:gd name="connsiteX1" fmla="*/ 1518349 w 1518349"/>
                <a:gd name="connsiteY1" fmla="*/ 0 h 1012233"/>
                <a:gd name="connsiteX2" fmla="*/ 1518349 w 1518349"/>
                <a:gd name="connsiteY2" fmla="*/ 1012233 h 1012233"/>
                <a:gd name="connsiteX3" fmla="*/ 0 w 1518349"/>
                <a:gd name="connsiteY3" fmla="*/ 1012233 h 1012233"/>
                <a:gd name="connsiteX4" fmla="*/ 0 w 1518349"/>
                <a:gd name="connsiteY4" fmla="*/ 0 h 101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349" h="1012233">
                  <a:moveTo>
                    <a:pt x="0" y="0"/>
                  </a:moveTo>
                  <a:lnTo>
                    <a:pt x="1518349" y="0"/>
                  </a:lnTo>
                  <a:lnTo>
                    <a:pt x="1518349" y="1012233"/>
                  </a:lnTo>
                  <a:lnTo>
                    <a:pt x="0" y="10122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1" defTabSz="266700">
                <a:lnSpc>
                  <a:spcPct val="90000"/>
                </a:lnSpc>
                <a:spcBef>
                  <a:spcPct val="0"/>
                </a:spcBef>
                <a:spcAft>
                  <a:spcPct val="15000"/>
                </a:spcAft>
              </a:pPr>
              <a:r>
                <a:rPr lang="en-US" sz="1400" dirty="0"/>
                <a:t>Energy mix should be able to cater to the growing city of Neom to make it sustainable</a:t>
              </a:r>
              <a:endParaRPr lang="en-MY" sz="1400" dirty="0"/>
            </a:p>
          </p:txBody>
        </p:sp>
        <p:sp>
          <p:nvSpPr>
            <p:cNvPr id="18" name="Freeform 17">
              <a:extLst>
                <a:ext uri="{FF2B5EF4-FFF2-40B4-BE49-F238E27FC236}">
                  <a16:creationId xmlns:a16="http://schemas.microsoft.com/office/drawing/2014/main" xmlns="" id="{19EDDF0E-CB32-C14A-9334-90CB097187C7}"/>
                </a:ext>
              </a:extLst>
            </p:cNvPr>
            <p:cNvSpPr/>
            <p:nvPr/>
          </p:nvSpPr>
          <p:spPr>
            <a:xfrm>
              <a:off x="7853901" y="3562143"/>
              <a:ext cx="1012233" cy="1012233"/>
            </a:xfrm>
            <a:custGeom>
              <a:avLst/>
              <a:gdLst>
                <a:gd name="connsiteX0" fmla="*/ 0 w 1012233"/>
                <a:gd name="connsiteY0" fmla="*/ 506117 h 1012233"/>
                <a:gd name="connsiteX1" fmla="*/ 506117 w 1012233"/>
                <a:gd name="connsiteY1" fmla="*/ 0 h 1012233"/>
                <a:gd name="connsiteX2" fmla="*/ 1012234 w 1012233"/>
                <a:gd name="connsiteY2" fmla="*/ 506117 h 1012233"/>
                <a:gd name="connsiteX3" fmla="*/ 506117 w 1012233"/>
                <a:gd name="connsiteY3" fmla="*/ 1012234 h 1012233"/>
                <a:gd name="connsiteX4" fmla="*/ 0 w 1012233"/>
                <a:gd name="connsiteY4" fmla="*/ 506117 h 101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33" h="1012233">
                  <a:moveTo>
                    <a:pt x="0" y="506117"/>
                  </a:moveTo>
                  <a:cubicBezTo>
                    <a:pt x="0" y="226596"/>
                    <a:pt x="226596" y="0"/>
                    <a:pt x="506117" y="0"/>
                  </a:cubicBezTo>
                  <a:cubicBezTo>
                    <a:pt x="785638" y="0"/>
                    <a:pt x="1012234" y="226596"/>
                    <a:pt x="1012234" y="506117"/>
                  </a:cubicBezTo>
                  <a:cubicBezTo>
                    <a:pt x="1012234" y="785638"/>
                    <a:pt x="785638" y="1012234"/>
                    <a:pt x="506117" y="1012234"/>
                  </a:cubicBezTo>
                  <a:cubicBezTo>
                    <a:pt x="226596" y="1012234"/>
                    <a:pt x="0" y="785638"/>
                    <a:pt x="0" y="506117"/>
                  </a:cubicBezTo>
                  <a:close/>
                </a:path>
              </a:pathLst>
            </a:custGeom>
            <a:gradFill>
              <a:gsLst>
                <a:gs pos="89000">
                  <a:schemeClr val="accent1">
                    <a:lumMod val="60000"/>
                    <a:lumOff val="40000"/>
                  </a:schemeClr>
                </a:gs>
                <a:gs pos="0">
                  <a:schemeClr val="accent1"/>
                </a:gs>
              </a:gsLst>
              <a:lin ang="5400000" scaled="0"/>
            </a:gradFill>
            <a:ln>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953" tIns="153953" rIns="153953" bIns="153953" numCol="1" spcCol="1270" anchor="ctr" anchorCtr="0">
              <a:noAutofit/>
            </a:bodyPr>
            <a:lstStyle/>
            <a:p>
              <a:pPr algn="ctr" defTabSz="400050">
                <a:lnSpc>
                  <a:spcPct val="90000"/>
                </a:lnSpc>
                <a:spcBef>
                  <a:spcPct val="0"/>
                </a:spcBef>
                <a:spcAft>
                  <a:spcPct val="35000"/>
                </a:spcAft>
              </a:pPr>
              <a:endParaRPr lang="en-MY" sz="900" dirty="0"/>
            </a:p>
          </p:txBody>
        </p:sp>
        <p:sp>
          <p:nvSpPr>
            <p:cNvPr id="19" name="Freeform 18">
              <a:extLst>
                <a:ext uri="{FF2B5EF4-FFF2-40B4-BE49-F238E27FC236}">
                  <a16:creationId xmlns:a16="http://schemas.microsoft.com/office/drawing/2014/main" xmlns="" id="{22BBC8A2-5A0E-B240-8700-A602A3605478}"/>
                </a:ext>
              </a:extLst>
            </p:cNvPr>
            <p:cNvSpPr/>
            <p:nvPr/>
          </p:nvSpPr>
          <p:spPr>
            <a:xfrm>
              <a:off x="8926077" y="3900142"/>
              <a:ext cx="3760846" cy="820899"/>
            </a:xfrm>
            <a:custGeom>
              <a:avLst/>
              <a:gdLst>
                <a:gd name="connsiteX0" fmla="*/ 0 w 1518349"/>
                <a:gd name="connsiteY0" fmla="*/ 0 h 1012233"/>
                <a:gd name="connsiteX1" fmla="*/ 1518349 w 1518349"/>
                <a:gd name="connsiteY1" fmla="*/ 0 h 1012233"/>
                <a:gd name="connsiteX2" fmla="*/ 1518349 w 1518349"/>
                <a:gd name="connsiteY2" fmla="*/ 1012233 h 1012233"/>
                <a:gd name="connsiteX3" fmla="*/ 0 w 1518349"/>
                <a:gd name="connsiteY3" fmla="*/ 1012233 h 1012233"/>
                <a:gd name="connsiteX4" fmla="*/ 0 w 1518349"/>
                <a:gd name="connsiteY4" fmla="*/ 0 h 101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349" h="1012233">
                  <a:moveTo>
                    <a:pt x="0" y="0"/>
                  </a:moveTo>
                  <a:lnTo>
                    <a:pt x="1518349" y="0"/>
                  </a:lnTo>
                  <a:lnTo>
                    <a:pt x="1518349" y="1012233"/>
                  </a:lnTo>
                  <a:lnTo>
                    <a:pt x="0" y="10122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1" defTabSz="266700">
                <a:lnSpc>
                  <a:spcPct val="90000"/>
                </a:lnSpc>
                <a:spcBef>
                  <a:spcPct val="0"/>
                </a:spcBef>
                <a:spcAft>
                  <a:spcPct val="15000"/>
                </a:spcAft>
              </a:pPr>
              <a:r>
                <a:rPr lang="en-US" sz="1400" dirty="0"/>
                <a:t>Massive Energy Shifts from non-renewable to renewable catering sectors-Residential/Industrial/Transportation would require resource management driven by the innovative technologies like Microgrids and AI.</a:t>
              </a:r>
              <a:endParaRPr lang="en-MY" sz="1400" dirty="0"/>
            </a:p>
          </p:txBody>
        </p:sp>
        <p:sp>
          <p:nvSpPr>
            <p:cNvPr id="20" name="Freeform 19">
              <a:extLst>
                <a:ext uri="{FF2B5EF4-FFF2-40B4-BE49-F238E27FC236}">
                  <a16:creationId xmlns:a16="http://schemas.microsoft.com/office/drawing/2014/main" xmlns="" id="{45F42536-22B2-6D48-A336-C17DF7849884}"/>
                </a:ext>
              </a:extLst>
            </p:cNvPr>
            <p:cNvSpPr/>
            <p:nvPr/>
          </p:nvSpPr>
          <p:spPr>
            <a:xfrm>
              <a:off x="7196736" y="4700385"/>
              <a:ext cx="1012233" cy="1012233"/>
            </a:xfrm>
            <a:custGeom>
              <a:avLst/>
              <a:gdLst>
                <a:gd name="connsiteX0" fmla="*/ 0 w 1012233"/>
                <a:gd name="connsiteY0" fmla="*/ 506117 h 1012233"/>
                <a:gd name="connsiteX1" fmla="*/ 506117 w 1012233"/>
                <a:gd name="connsiteY1" fmla="*/ 0 h 1012233"/>
                <a:gd name="connsiteX2" fmla="*/ 1012234 w 1012233"/>
                <a:gd name="connsiteY2" fmla="*/ 506117 h 1012233"/>
                <a:gd name="connsiteX3" fmla="*/ 506117 w 1012233"/>
                <a:gd name="connsiteY3" fmla="*/ 1012234 h 1012233"/>
                <a:gd name="connsiteX4" fmla="*/ 0 w 1012233"/>
                <a:gd name="connsiteY4" fmla="*/ 506117 h 101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33" h="1012233">
                  <a:moveTo>
                    <a:pt x="0" y="506117"/>
                  </a:moveTo>
                  <a:cubicBezTo>
                    <a:pt x="0" y="226596"/>
                    <a:pt x="226596" y="0"/>
                    <a:pt x="506117" y="0"/>
                  </a:cubicBezTo>
                  <a:cubicBezTo>
                    <a:pt x="785638" y="0"/>
                    <a:pt x="1012234" y="226596"/>
                    <a:pt x="1012234" y="506117"/>
                  </a:cubicBezTo>
                  <a:cubicBezTo>
                    <a:pt x="1012234" y="785638"/>
                    <a:pt x="785638" y="1012234"/>
                    <a:pt x="506117" y="1012234"/>
                  </a:cubicBezTo>
                  <a:cubicBezTo>
                    <a:pt x="226596" y="1012234"/>
                    <a:pt x="0" y="785638"/>
                    <a:pt x="0" y="506117"/>
                  </a:cubicBezTo>
                  <a:close/>
                </a:path>
              </a:pathLst>
            </a:custGeom>
            <a:gradFill>
              <a:gsLst>
                <a:gs pos="89000">
                  <a:schemeClr val="accent1">
                    <a:lumMod val="60000"/>
                    <a:lumOff val="40000"/>
                  </a:schemeClr>
                </a:gs>
                <a:gs pos="0">
                  <a:schemeClr val="accent1"/>
                </a:gs>
              </a:gsLst>
              <a:lin ang="5400000" scaled="0"/>
            </a:gradFill>
            <a:ln>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953" tIns="153953" rIns="153953" bIns="153953" numCol="1" spcCol="1270" anchor="ctr" anchorCtr="0">
              <a:noAutofit/>
            </a:bodyPr>
            <a:lstStyle/>
            <a:p>
              <a:pPr algn="ctr" defTabSz="400050">
                <a:lnSpc>
                  <a:spcPct val="90000"/>
                </a:lnSpc>
                <a:spcBef>
                  <a:spcPct val="0"/>
                </a:spcBef>
                <a:spcAft>
                  <a:spcPct val="35000"/>
                </a:spcAft>
              </a:pPr>
              <a:endParaRPr lang="en-MY" sz="900" dirty="0"/>
            </a:p>
          </p:txBody>
        </p:sp>
        <p:sp>
          <p:nvSpPr>
            <p:cNvPr id="21" name="Freeform 20">
              <a:extLst>
                <a:ext uri="{FF2B5EF4-FFF2-40B4-BE49-F238E27FC236}">
                  <a16:creationId xmlns:a16="http://schemas.microsoft.com/office/drawing/2014/main" xmlns="" id="{183F56C2-4551-2F4E-9FF8-D5EE586491ED}"/>
                </a:ext>
              </a:extLst>
            </p:cNvPr>
            <p:cNvSpPr/>
            <p:nvPr/>
          </p:nvSpPr>
          <p:spPr>
            <a:xfrm>
              <a:off x="8226940" y="4951154"/>
              <a:ext cx="4275507" cy="1012233"/>
            </a:xfrm>
            <a:custGeom>
              <a:avLst/>
              <a:gdLst>
                <a:gd name="connsiteX0" fmla="*/ 0 w 1518349"/>
                <a:gd name="connsiteY0" fmla="*/ 0 h 1012233"/>
                <a:gd name="connsiteX1" fmla="*/ 1518349 w 1518349"/>
                <a:gd name="connsiteY1" fmla="*/ 0 h 1012233"/>
                <a:gd name="connsiteX2" fmla="*/ 1518349 w 1518349"/>
                <a:gd name="connsiteY2" fmla="*/ 1012233 h 1012233"/>
                <a:gd name="connsiteX3" fmla="*/ 0 w 1518349"/>
                <a:gd name="connsiteY3" fmla="*/ 1012233 h 1012233"/>
                <a:gd name="connsiteX4" fmla="*/ 0 w 1518349"/>
                <a:gd name="connsiteY4" fmla="*/ 0 h 101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349" h="1012233">
                  <a:moveTo>
                    <a:pt x="0" y="0"/>
                  </a:moveTo>
                  <a:lnTo>
                    <a:pt x="1518349" y="0"/>
                  </a:lnTo>
                  <a:lnTo>
                    <a:pt x="1518349" y="1012233"/>
                  </a:lnTo>
                  <a:lnTo>
                    <a:pt x="0" y="10122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1" defTabSz="266700">
                <a:lnSpc>
                  <a:spcPct val="90000"/>
                </a:lnSpc>
                <a:spcBef>
                  <a:spcPct val="0"/>
                </a:spcBef>
                <a:spcAft>
                  <a:spcPct val="15000"/>
                </a:spcAft>
              </a:pPr>
              <a:r>
                <a:rPr lang="en-US" sz="1400" dirty="0"/>
                <a:t>Solar and Wind Power generation and consumption monitoring needs to be at the core of efficient distribution of energy </a:t>
              </a:r>
              <a:endParaRPr lang="en-MY" sz="1400" dirty="0"/>
            </a:p>
          </p:txBody>
        </p:sp>
      </p:grpSp>
      <p:sp>
        <p:nvSpPr>
          <p:cNvPr id="32" name="Isosceles Triangle 14">
            <a:extLst>
              <a:ext uri="{FF2B5EF4-FFF2-40B4-BE49-F238E27FC236}">
                <a16:creationId xmlns:a16="http://schemas.microsoft.com/office/drawing/2014/main" xmlns="" id="{F10FD715-4DCE-4779-B634-EC78315EA2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5">
            <a:extLst>
              <a:ext uri="{FF2B5EF4-FFF2-40B4-BE49-F238E27FC236}">
                <a16:creationId xmlns:a16="http://schemas.microsoft.com/office/drawing/2014/main" xmlns="" id="{607E0EA5-0C4B-6446-8C01-8759043B363A}"/>
              </a:ext>
            </a:extLst>
          </p:cNvPr>
          <p:cNvSpPr/>
          <p:nvPr/>
        </p:nvSpPr>
        <p:spPr>
          <a:xfrm>
            <a:off x="4696237" y="596697"/>
            <a:ext cx="3453189" cy="341632"/>
          </a:xfrm>
          <a:prstGeom prst="rect">
            <a:avLst/>
          </a:prstGeom>
        </p:spPr>
        <p:txBody>
          <a:bodyPr wrap="none">
            <a:spAutoFit/>
          </a:bodyPr>
          <a:lstStyle/>
          <a:p>
            <a:pPr>
              <a:lnSpc>
                <a:spcPct val="90000"/>
              </a:lnSpc>
            </a:pPr>
            <a:r>
              <a:rPr lang="en-US" dirty="0"/>
              <a:t>NEOM Energy Challenge/Needs:</a:t>
            </a:r>
          </a:p>
        </p:txBody>
      </p:sp>
      <p:sp>
        <p:nvSpPr>
          <p:cNvPr id="22" name="TextBox 21">
            <a:extLst>
              <a:ext uri="{FF2B5EF4-FFF2-40B4-BE49-F238E27FC236}">
                <a16:creationId xmlns:a16="http://schemas.microsoft.com/office/drawing/2014/main" xmlns="" id="{390D8F00-EC07-8F44-B354-BF9667402C7B}"/>
              </a:ext>
            </a:extLst>
          </p:cNvPr>
          <p:cNvSpPr txBox="1"/>
          <p:nvPr/>
        </p:nvSpPr>
        <p:spPr>
          <a:xfrm>
            <a:off x="6200526" y="1580297"/>
            <a:ext cx="1169124" cy="282284"/>
          </a:xfrm>
          <a:prstGeom prst="rect">
            <a:avLst/>
          </a:prstGeom>
          <a:noFill/>
        </p:spPr>
        <p:txBody>
          <a:bodyPr wrap="square" rtlCol="0">
            <a:spAutoFit/>
          </a:bodyPr>
          <a:lstStyle/>
          <a:p>
            <a:r>
              <a:rPr lang="en-US" sz="1200" dirty="0"/>
              <a:t>Optimization</a:t>
            </a:r>
          </a:p>
        </p:txBody>
      </p:sp>
      <p:sp>
        <p:nvSpPr>
          <p:cNvPr id="27" name="TextBox 26">
            <a:extLst>
              <a:ext uri="{FF2B5EF4-FFF2-40B4-BE49-F238E27FC236}">
                <a16:creationId xmlns:a16="http://schemas.microsoft.com/office/drawing/2014/main" xmlns="" id="{E3DDEB3A-DBD9-A640-BCD5-646D157A0BEE}"/>
              </a:ext>
            </a:extLst>
          </p:cNvPr>
          <p:cNvSpPr txBox="1"/>
          <p:nvPr/>
        </p:nvSpPr>
        <p:spPr>
          <a:xfrm>
            <a:off x="7335822" y="2839586"/>
            <a:ext cx="1169124" cy="282284"/>
          </a:xfrm>
          <a:prstGeom prst="rect">
            <a:avLst/>
          </a:prstGeom>
          <a:noFill/>
        </p:spPr>
        <p:txBody>
          <a:bodyPr wrap="square" rtlCol="0">
            <a:spAutoFit/>
          </a:bodyPr>
          <a:lstStyle/>
          <a:p>
            <a:r>
              <a:rPr lang="en-US" sz="1200" dirty="0"/>
              <a:t>Scalability</a:t>
            </a:r>
          </a:p>
        </p:txBody>
      </p:sp>
      <p:sp>
        <p:nvSpPr>
          <p:cNvPr id="28" name="TextBox 27">
            <a:extLst>
              <a:ext uri="{FF2B5EF4-FFF2-40B4-BE49-F238E27FC236}">
                <a16:creationId xmlns:a16="http://schemas.microsoft.com/office/drawing/2014/main" xmlns="" id="{6FF68F16-5BB8-6B4C-AF79-14B06EA5B2FB}"/>
              </a:ext>
            </a:extLst>
          </p:cNvPr>
          <p:cNvSpPr txBox="1"/>
          <p:nvPr/>
        </p:nvSpPr>
        <p:spPr>
          <a:xfrm>
            <a:off x="6889650" y="4178593"/>
            <a:ext cx="1169124" cy="646331"/>
          </a:xfrm>
          <a:prstGeom prst="rect">
            <a:avLst/>
          </a:prstGeom>
          <a:noFill/>
        </p:spPr>
        <p:txBody>
          <a:bodyPr wrap="square" rtlCol="0">
            <a:spAutoFit/>
          </a:bodyPr>
          <a:lstStyle/>
          <a:p>
            <a:r>
              <a:rPr lang="en-US" sz="1200" dirty="0"/>
              <a:t>Management &amp; Distribution</a:t>
            </a:r>
            <a:endParaRPr lang="en-MY" sz="1200" dirty="0"/>
          </a:p>
          <a:p>
            <a:endParaRPr lang="en-US" sz="1200" dirty="0"/>
          </a:p>
        </p:txBody>
      </p:sp>
      <p:sp>
        <p:nvSpPr>
          <p:cNvPr id="33" name="TextBox 32">
            <a:extLst>
              <a:ext uri="{FF2B5EF4-FFF2-40B4-BE49-F238E27FC236}">
                <a16:creationId xmlns:a16="http://schemas.microsoft.com/office/drawing/2014/main" xmlns="" id="{0436B09F-4EAA-CA46-B352-74E217FFB7A9}"/>
              </a:ext>
            </a:extLst>
          </p:cNvPr>
          <p:cNvSpPr txBox="1"/>
          <p:nvPr/>
        </p:nvSpPr>
        <p:spPr>
          <a:xfrm>
            <a:off x="6166698" y="5578509"/>
            <a:ext cx="1169124" cy="507831"/>
          </a:xfrm>
          <a:prstGeom prst="rect">
            <a:avLst/>
          </a:prstGeom>
          <a:noFill/>
        </p:spPr>
        <p:txBody>
          <a:bodyPr wrap="square" rtlCol="0">
            <a:spAutoFit/>
          </a:bodyPr>
          <a:lstStyle/>
          <a:p>
            <a:pPr lvl="0" algn="ctr" defTabSz="400050">
              <a:lnSpc>
                <a:spcPct val="90000"/>
              </a:lnSpc>
              <a:spcBef>
                <a:spcPct val="0"/>
              </a:spcBef>
              <a:spcAft>
                <a:spcPct val="35000"/>
              </a:spcAft>
            </a:pPr>
            <a:r>
              <a:rPr lang="en-US" sz="1200" dirty="0"/>
              <a:t>Monitoring</a:t>
            </a:r>
            <a:endParaRPr lang="en-MY" sz="1200" dirty="0"/>
          </a:p>
          <a:p>
            <a:endParaRPr lang="en-US" sz="1200" dirty="0"/>
          </a:p>
        </p:txBody>
      </p:sp>
    </p:spTree>
    <p:extLst>
      <p:ext uri="{BB962C8B-B14F-4D97-AF65-F5344CB8AC3E}">
        <p14:creationId xmlns:p14="http://schemas.microsoft.com/office/powerpoint/2010/main" val="2874389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xmlns="" id="{0B5F7E3B-C5F1-40E0-A491-558BAFBC11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43467" y="816638"/>
            <a:ext cx="3367359" cy="5224724"/>
          </a:xfrm>
        </p:spPr>
        <p:txBody>
          <a:bodyPr vert="horz" lIns="91440" tIns="45720" rIns="91440" bIns="45720" rtlCol="0" anchor="ctr">
            <a:normAutofit/>
          </a:bodyPr>
          <a:lstStyle/>
          <a:p>
            <a:r>
              <a:rPr lang="en-US" dirty="0"/>
              <a:t>Objectives</a:t>
            </a:r>
          </a:p>
        </p:txBody>
      </p:sp>
      <p:sp>
        <p:nvSpPr>
          <p:cNvPr id="12" name="TextBox 11">
            <a:extLst>
              <a:ext uri="{FF2B5EF4-FFF2-40B4-BE49-F238E27FC236}">
                <a16:creationId xmlns:a16="http://schemas.microsoft.com/office/drawing/2014/main" xmlns="" id="{29862BE2-5142-0C4C-988C-F49180ABEB4F}"/>
              </a:ext>
            </a:extLst>
          </p:cNvPr>
          <p:cNvSpPr txBox="1"/>
          <p:nvPr/>
        </p:nvSpPr>
        <p:spPr>
          <a:xfrm>
            <a:off x="4654295" y="816638"/>
            <a:ext cx="4619706" cy="5224724"/>
          </a:xfrm>
          <a:prstGeom prst="rect">
            <a:avLst/>
          </a:prstGeom>
        </p:spPr>
        <p:txBody>
          <a:bodyPr vert="horz" lIns="91440" tIns="45720" rIns="91440" bIns="45720" rtlCol="0" anchor="ctr">
            <a:normAutofit/>
          </a:bodyPr>
          <a:lstStyle>
            <a:defPPr>
              <a:defRPr lang="en-US"/>
            </a:defPPr>
            <a:lvl1pPr marL="342900" indent="-342900" defTabSz="457200">
              <a:spcBef>
                <a:spcPts val="1000"/>
              </a:spcBef>
              <a:spcAft>
                <a:spcPts val="0"/>
              </a:spcAft>
              <a:buClr>
                <a:schemeClr val="accent1"/>
              </a:buClr>
              <a:buSzPct val="80000"/>
              <a:buFont typeface="Wingdings 3" charset="2"/>
              <a:buChar char=""/>
              <a:defRPr>
                <a:solidFill>
                  <a:schemeClr val="tx1">
                    <a:lumMod val="75000"/>
                    <a:lumOff val="25000"/>
                  </a:schemeClr>
                </a:solidFill>
              </a:defRPr>
            </a:lvl1pPr>
            <a:lvl2pPr marL="742950" lvl="1"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en-US" dirty="0"/>
              <a:t>SOLAR &amp; WIND Power Prediction:</a:t>
            </a:r>
          </a:p>
          <a:p>
            <a:pPr lvl="1"/>
            <a:endParaRPr lang="en-US" dirty="0"/>
          </a:p>
          <a:p>
            <a:pPr lvl="1"/>
            <a:r>
              <a:rPr lang="en-US" dirty="0"/>
              <a:t>1. Predict Wind &amp; Solar climate in future.</a:t>
            </a:r>
          </a:p>
          <a:p>
            <a:pPr lvl="1"/>
            <a:r>
              <a:rPr lang="en-US" dirty="0"/>
              <a:t>2. Predict Energy generation.</a:t>
            </a:r>
          </a:p>
          <a:p>
            <a:pPr lvl="1"/>
            <a:r>
              <a:rPr lang="en-US" dirty="0"/>
              <a:t>3. Estimation &amp; Prediction of consumption of energy within NEOM city.</a:t>
            </a:r>
          </a:p>
          <a:p>
            <a:pPr lvl="1"/>
            <a:r>
              <a:rPr lang="en-US" dirty="0"/>
              <a:t>4. Calculate / Predict future demand / supply.</a:t>
            </a:r>
          </a:p>
          <a:p>
            <a:pPr lvl="1"/>
            <a:r>
              <a:rPr lang="en-US" dirty="0"/>
              <a:t>Visualize the stats on a Dashboard</a:t>
            </a:r>
          </a:p>
          <a:p>
            <a:pPr lvl="1"/>
            <a:r>
              <a:rPr lang="en-US" dirty="0"/>
              <a:t>Connect the metrics to the Android based Application</a:t>
            </a:r>
          </a:p>
          <a:p>
            <a:pPr lvl="2"/>
            <a:endParaRPr lang="en-US" dirty="0"/>
          </a:p>
          <a:p>
            <a:pPr lvl="2"/>
            <a:endParaRPr lang="en-US" dirty="0"/>
          </a:p>
        </p:txBody>
      </p:sp>
    </p:spTree>
    <p:extLst>
      <p:ext uri="{BB962C8B-B14F-4D97-AF65-F5344CB8AC3E}">
        <p14:creationId xmlns:p14="http://schemas.microsoft.com/office/powerpoint/2010/main" val="1209195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0B5F7E3B-C5F1-40E0-A491-558BAFBC11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xmlns="" id="{4730D471-80F2-784B-B57F-C3639838AD61}"/>
              </a:ext>
            </a:extLst>
          </p:cNvPr>
          <p:cNvSpPr>
            <a:spLocks noGrp="1"/>
          </p:cNvSpPr>
          <p:nvPr>
            <p:ph type="title"/>
          </p:nvPr>
        </p:nvSpPr>
        <p:spPr>
          <a:xfrm>
            <a:off x="643467" y="816638"/>
            <a:ext cx="3367359" cy="5224724"/>
          </a:xfrm>
        </p:spPr>
        <p:txBody>
          <a:bodyPr vert="horz" lIns="91440" tIns="45720" rIns="91440" bIns="45720" rtlCol="0" anchor="ctr">
            <a:normAutofit/>
          </a:bodyPr>
          <a:lstStyle/>
          <a:p>
            <a:r>
              <a:rPr lang="en-US" dirty="0"/>
              <a:t>Project Methodology</a:t>
            </a:r>
          </a:p>
        </p:txBody>
      </p:sp>
      <p:grpSp>
        <p:nvGrpSpPr>
          <p:cNvPr id="8" name="Group 7">
            <a:extLst>
              <a:ext uri="{FF2B5EF4-FFF2-40B4-BE49-F238E27FC236}">
                <a16:creationId xmlns:a16="http://schemas.microsoft.com/office/drawing/2014/main" xmlns="" id="{ED4B316A-4114-6D48-A102-6AA253FF1283}"/>
              </a:ext>
            </a:extLst>
          </p:cNvPr>
          <p:cNvGrpSpPr/>
          <p:nvPr/>
        </p:nvGrpSpPr>
        <p:grpSpPr>
          <a:xfrm>
            <a:off x="4654294" y="816637"/>
            <a:ext cx="5556503" cy="5397895"/>
            <a:chOff x="4654294" y="816638"/>
            <a:chExt cx="5200903" cy="5224724"/>
          </a:xfrm>
        </p:grpSpPr>
        <p:sp>
          <p:nvSpPr>
            <p:cNvPr id="3" name="Rectangle 2">
              <a:extLst>
                <a:ext uri="{FF2B5EF4-FFF2-40B4-BE49-F238E27FC236}">
                  <a16:creationId xmlns:a16="http://schemas.microsoft.com/office/drawing/2014/main" xmlns="" id="{FB37B090-21AB-FF42-BF0A-B12B4EE3AA3A}"/>
                </a:ext>
              </a:extLst>
            </p:cNvPr>
            <p:cNvSpPr/>
            <p:nvPr/>
          </p:nvSpPr>
          <p:spPr>
            <a:xfrm>
              <a:off x="4654294" y="816638"/>
              <a:ext cx="5200903" cy="5224724"/>
            </a:xfrm>
            <a:prstGeom prst="rect">
              <a:avLst/>
            </a:prstGeom>
          </p:spPr>
          <p:txBody>
            <a:bodyPr vert="horz" lIns="91440" tIns="45720" rIns="91440" bIns="45720" rtlCol="0" anchor="ctr">
              <a:normAutofit/>
            </a:bodyPr>
            <a:lstStyle/>
            <a:p>
              <a:pPr marL="0" lvl="1" algn="ctr" defTabSz="457200">
                <a:lnSpc>
                  <a:spcPct val="90000"/>
                </a:lnSpc>
                <a:spcBef>
                  <a:spcPts val="1000"/>
                </a:spcBef>
                <a:buClr>
                  <a:schemeClr val="accent1"/>
                </a:buClr>
                <a:buSzPct val="80000"/>
              </a:pPr>
              <a:r>
                <a:rPr lang="en-US" sz="1600" dirty="0">
                  <a:solidFill>
                    <a:schemeClr val="tx1">
                      <a:lumMod val="75000"/>
                      <a:lumOff val="25000"/>
                    </a:schemeClr>
                  </a:solidFill>
                </a:rPr>
                <a:t>Literature Review </a:t>
              </a:r>
            </a:p>
            <a:p>
              <a:pPr marL="0" lvl="1" algn="ctr" defTabSz="457200">
                <a:lnSpc>
                  <a:spcPct val="90000"/>
                </a:lnSpc>
                <a:spcBef>
                  <a:spcPts val="1000"/>
                </a:spcBef>
                <a:buClr>
                  <a:schemeClr val="accent1"/>
                </a:buClr>
                <a:buSzPct val="80000"/>
              </a:pPr>
              <a:endParaRPr lang="en-US" sz="1600" dirty="0">
                <a:solidFill>
                  <a:schemeClr val="tx1">
                    <a:lumMod val="75000"/>
                    <a:lumOff val="25000"/>
                  </a:schemeClr>
                </a:solidFill>
              </a:endParaRPr>
            </a:p>
            <a:p>
              <a:pPr marL="0" lvl="1" algn="ctr" defTabSz="457200">
                <a:lnSpc>
                  <a:spcPct val="90000"/>
                </a:lnSpc>
                <a:spcBef>
                  <a:spcPts val="1000"/>
                </a:spcBef>
                <a:buClr>
                  <a:schemeClr val="accent1"/>
                </a:buClr>
                <a:buSzPct val="80000"/>
              </a:pPr>
              <a:r>
                <a:rPr lang="en-US" sz="1600" dirty="0">
                  <a:solidFill>
                    <a:schemeClr val="tx1">
                      <a:lumMod val="75000"/>
                      <a:lumOff val="25000"/>
                    </a:schemeClr>
                  </a:solidFill>
                </a:rPr>
                <a:t>Create Framework </a:t>
              </a:r>
            </a:p>
            <a:p>
              <a:pPr marL="0" lvl="1" algn="ctr" defTabSz="457200">
                <a:lnSpc>
                  <a:spcPct val="90000"/>
                </a:lnSpc>
                <a:spcBef>
                  <a:spcPts val="1000"/>
                </a:spcBef>
                <a:buClr>
                  <a:schemeClr val="accent1"/>
                </a:buClr>
                <a:buSzPct val="80000"/>
              </a:pPr>
              <a:endParaRPr lang="en-US" sz="1600" dirty="0">
                <a:solidFill>
                  <a:schemeClr val="tx1">
                    <a:lumMod val="75000"/>
                    <a:lumOff val="25000"/>
                  </a:schemeClr>
                </a:solidFill>
              </a:endParaRPr>
            </a:p>
            <a:p>
              <a:pPr marL="0" lvl="1" algn="ctr" defTabSz="457200">
                <a:lnSpc>
                  <a:spcPct val="90000"/>
                </a:lnSpc>
                <a:spcBef>
                  <a:spcPts val="1000"/>
                </a:spcBef>
                <a:buClr>
                  <a:schemeClr val="accent1"/>
                </a:buClr>
                <a:buSzPct val="80000"/>
              </a:pPr>
              <a:r>
                <a:rPr lang="en-US" sz="1600" dirty="0">
                  <a:solidFill>
                    <a:schemeClr val="tx1">
                      <a:lumMod val="75000"/>
                      <a:lumOff val="25000"/>
                    </a:schemeClr>
                  </a:solidFill>
                </a:rPr>
                <a:t>Collect Data &amp; Formulate Equations</a:t>
              </a:r>
            </a:p>
            <a:p>
              <a:pPr marL="0" lvl="1" algn="ctr" defTabSz="457200">
                <a:lnSpc>
                  <a:spcPct val="90000"/>
                </a:lnSpc>
                <a:spcBef>
                  <a:spcPts val="1000"/>
                </a:spcBef>
                <a:buClr>
                  <a:schemeClr val="accent1"/>
                </a:buClr>
                <a:buSzPct val="80000"/>
              </a:pPr>
              <a:endParaRPr lang="en-US" sz="1600" dirty="0">
                <a:solidFill>
                  <a:schemeClr val="tx1">
                    <a:lumMod val="75000"/>
                    <a:lumOff val="25000"/>
                  </a:schemeClr>
                </a:solidFill>
              </a:endParaRPr>
            </a:p>
            <a:p>
              <a:pPr marL="0" lvl="1" algn="ctr" defTabSz="457200">
                <a:lnSpc>
                  <a:spcPct val="90000"/>
                </a:lnSpc>
                <a:spcBef>
                  <a:spcPts val="1000"/>
                </a:spcBef>
                <a:buClr>
                  <a:schemeClr val="accent1"/>
                </a:buClr>
                <a:buSzPct val="80000"/>
              </a:pPr>
              <a:r>
                <a:rPr lang="en-US" sz="1600" dirty="0">
                  <a:solidFill>
                    <a:schemeClr val="tx1">
                      <a:lumMod val="75000"/>
                      <a:lumOff val="25000"/>
                    </a:schemeClr>
                  </a:solidFill>
                </a:rPr>
                <a:t>Modelling the Data Using Machine Learning</a:t>
              </a:r>
            </a:p>
            <a:p>
              <a:pPr marL="0" lvl="1" algn="ctr" defTabSz="457200">
                <a:lnSpc>
                  <a:spcPct val="90000"/>
                </a:lnSpc>
                <a:spcBef>
                  <a:spcPts val="1000"/>
                </a:spcBef>
                <a:buClr>
                  <a:schemeClr val="accent1"/>
                </a:buClr>
                <a:buSzPct val="80000"/>
              </a:pPr>
              <a:endParaRPr lang="en-US" sz="1600" dirty="0">
                <a:solidFill>
                  <a:schemeClr val="tx1">
                    <a:lumMod val="75000"/>
                    <a:lumOff val="25000"/>
                  </a:schemeClr>
                </a:solidFill>
              </a:endParaRPr>
            </a:p>
            <a:p>
              <a:pPr marL="0" lvl="1" algn="ctr" defTabSz="457200">
                <a:lnSpc>
                  <a:spcPct val="90000"/>
                </a:lnSpc>
                <a:spcBef>
                  <a:spcPts val="1000"/>
                </a:spcBef>
                <a:buClr>
                  <a:schemeClr val="accent1"/>
                </a:buClr>
                <a:buSzPct val="80000"/>
              </a:pPr>
              <a:r>
                <a:rPr lang="en-US" sz="1600" dirty="0">
                  <a:solidFill>
                    <a:schemeClr val="tx1">
                      <a:lumMod val="75000"/>
                      <a:lumOff val="25000"/>
                    </a:schemeClr>
                  </a:solidFill>
                </a:rPr>
                <a:t>Creating Dashboard</a:t>
              </a:r>
            </a:p>
            <a:p>
              <a:pPr marL="0" lvl="1" algn="ctr" defTabSz="457200">
                <a:lnSpc>
                  <a:spcPct val="90000"/>
                </a:lnSpc>
                <a:spcBef>
                  <a:spcPts val="1000"/>
                </a:spcBef>
                <a:buClr>
                  <a:schemeClr val="accent1"/>
                </a:buClr>
                <a:buSzPct val="80000"/>
              </a:pPr>
              <a:endParaRPr lang="en-US" sz="1600" dirty="0">
                <a:solidFill>
                  <a:schemeClr val="tx1">
                    <a:lumMod val="75000"/>
                    <a:lumOff val="25000"/>
                  </a:schemeClr>
                </a:solidFill>
              </a:endParaRPr>
            </a:p>
            <a:p>
              <a:pPr marL="0" lvl="1" algn="ctr" defTabSz="457200">
                <a:lnSpc>
                  <a:spcPct val="90000"/>
                </a:lnSpc>
                <a:spcBef>
                  <a:spcPts val="1000"/>
                </a:spcBef>
                <a:buClr>
                  <a:schemeClr val="accent1"/>
                </a:buClr>
                <a:buSzPct val="80000"/>
              </a:pPr>
              <a:r>
                <a:rPr lang="en-US" sz="1600" dirty="0">
                  <a:solidFill>
                    <a:schemeClr val="tx1">
                      <a:lumMod val="75000"/>
                      <a:lumOff val="25000"/>
                    </a:schemeClr>
                  </a:solidFill>
                </a:rPr>
                <a:t>Creating Application</a:t>
              </a:r>
            </a:p>
            <a:p>
              <a:pPr marL="0" lvl="1" defTabSz="457200">
                <a:lnSpc>
                  <a:spcPct val="90000"/>
                </a:lnSpc>
                <a:spcBef>
                  <a:spcPts val="1000"/>
                </a:spcBef>
                <a:buClr>
                  <a:schemeClr val="accent1"/>
                </a:buClr>
                <a:buSzPct val="80000"/>
                <a:buFont typeface="Wingdings 3" charset="2"/>
                <a:buChar char=""/>
              </a:pPr>
              <a:endParaRPr lang="en-US" sz="1000" dirty="0">
                <a:solidFill>
                  <a:schemeClr val="tx1">
                    <a:lumMod val="75000"/>
                    <a:lumOff val="25000"/>
                  </a:schemeClr>
                </a:solidFill>
              </a:endParaRPr>
            </a:p>
            <a:p>
              <a:pPr marL="0" lvl="1" defTabSz="457200">
                <a:lnSpc>
                  <a:spcPct val="90000"/>
                </a:lnSpc>
                <a:spcBef>
                  <a:spcPts val="1000"/>
                </a:spcBef>
                <a:buClr>
                  <a:schemeClr val="accent1"/>
                </a:buClr>
                <a:buSzPct val="80000"/>
              </a:pPr>
              <a:r>
                <a:rPr lang="en-US" sz="1000" dirty="0">
                  <a:solidFill>
                    <a:schemeClr val="tx1">
                      <a:lumMod val="75000"/>
                      <a:lumOff val="25000"/>
                    </a:schemeClr>
                  </a:solidFill>
                </a:rPr>
                <a:t>	</a:t>
              </a:r>
            </a:p>
            <a:p>
              <a:pPr marL="0" lvl="1" defTabSz="457200">
                <a:lnSpc>
                  <a:spcPct val="90000"/>
                </a:lnSpc>
                <a:spcBef>
                  <a:spcPts val="1000"/>
                </a:spcBef>
                <a:buClr>
                  <a:schemeClr val="accent1"/>
                </a:buClr>
                <a:buSzPct val="80000"/>
                <a:buFont typeface="Wingdings 3" charset="2"/>
                <a:buChar char=""/>
              </a:pPr>
              <a:endParaRPr lang="en-US" sz="1000" dirty="0">
                <a:solidFill>
                  <a:schemeClr val="tx1">
                    <a:lumMod val="75000"/>
                    <a:lumOff val="25000"/>
                  </a:schemeClr>
                </a:solidFill>
              </a:endParaRPr>
            </a:p>
          </p:txBody>
        </p:sp>
        <p:sp>
          <p:nvSpPr>
            <p:cNvPr id="4" name="Down Arrow 3">
              <a:extLst>
                <a:ext uri="{FF2B5EF4-FFF2-40B4-BE49-F238E27FC236}">
                  <a16:creationId xmlns:a16="http://schemas.microsoft.com/office/drawing/2014/main" xmlns="" id="{D737456A-C8DC-D34C-9A76-C027317B3BB0}"/>
                </a:ext>
              </a:extLst>
            </p:cNvPr>
            <p:cNvSpPr/>
            <p:nvPr/>
          </p:nvSpPr>
          <p:spPr>
            <a:xfrm>
              <a:off x="7039191" y="4260251"/>
              <a:ext cx="228600" cy="300037"/>
            </a:xfrm>
            <a:prstGeom prst="downArrow">
              <a:avLst/>
            </a:prstGeom>
            <a:gradFill>
              <a:gsLst>
                <a:gs pos="0">
                  <a:schemeClr val="accent2">
                    <a:lumMod val="50000"/>
                  </a:schemeClr>
                </a:gs>
                <a:gs pos="77000">
                  <a:schemeClr val="accent2">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xmlns="" id="{75133B1C-D949-9E4E-9D96-25F0D241E930}"/>
                </a:ext>
              </a:extLst>
            </p:cNvPr>
            <p:cNvSpPr/>
            <p:nvPr/>
          </p:nvSpPr>
          <p:spPr>
            <a:xfrm>
              <a:off x="7039191" y="3606071"/>
              <a:ext cx="228600" cy="300037"/>
            </a:xfrm>
            <a:prstGeom prst="downArrow">
              <a:avLst/>
            </a:prstGeom>
            <a:gradFill>
              <a:gsLst>
                <a:gs pos="0">
                  <a:schemeClr val="accent2">
                    <a:lumMod val="50000"/>
                  </a:schemeClr>
                </a:gs>
                <a:gs pos="77000">
                  <a:schemeClr val="accent2">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xmlns="" id="{07914369-4C0C-9249-A45A-D033B1956E75}"/>
                </a:ext>
              </a:extLst>
            </p:cNvPr>
            <p:cNvSpPr/>
            <p:nvPr/>
          </p:nvSpPr>
          <p:spPr>
            <a:xfrm>
              <a:off x="7032841" y="2898241"/>
              <a:ext cx="228600" cy="300037"/>
            </a:xfrm>
            <a:prstGeom prst="downArrow">
              <a:avLst/>
            </a:prstGeom>
            <a:gradFill>
              <a:gsLst>
                <a:gs pos="0">
                  <a:schemeClr val="accent2">
                    <a:lumMod val="50000"/>
                  </a:schemeClr>
                </a:gs>
                <a:gs pos="77000">
                  <a:schemeClr val="accent2">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xmlns="" id="{C16DB287-035F-B04B-AF8D-15BC3F23B5F4}"/>
                </a:ext>
              </a:extLst>
            </p:cNvPr>
            <p:cNvSpPr/>
            <p:nvPr/>
          </p:nvSpPr>
          <p:spPr>
            <a:xfrm>
              <a:off x="7032668" y="2254380"/>
              <a:ext cx="228600" cy="300037"/>
            </a:xfrm>
            <a:prstGeom prst="downArrow">
              <a:avLst/>
            </a:prstGeom>
            <a:gradFill>
              <a:gsLst>
                <a:gs pos="0">
                  <a:schemeClr val="accent2">
                    <a:lumMod val="50000"/>
                  </a:schemeClr>
                </a:gs>
                <a:gs pos="77000">
                  <a:schemeClr val="accent2">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xmlns="" id="{E891D373-13FF-6B43-8F23-15398D59F83D}"/>
                </a:ext>
              </a:extLst>
            </p:cNvPr>
            <p:cNvSpPr/>
            <p:nvPr/>
          </p:nvSpPr>
          <p:spPr>
            <a:xfrm>
              <a:off x="7026145" y="1470818"/>
              <a:ext cx="228600" cy="300037"/>
            </a:xfrm>
            <a:prstGeom prst="downArrow">
              <a:avLst/>
            </a:prstGeom>
            <a:gradFill>
              <a:gsLst>
                <a:gs pos="0">
                  <a:schemeClr val="accent2">
                    <a:lumMod val="50000"/>
                  </a:schemeClr>
                </a:gs>
                <a:gs pos="77000">
                  <a:schemeClr val="accent2">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9839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xmlns="" id="{233DEB0E-99D9-A846-8CEA-717AB4E57A81}"/>
              </a:ext>
            </a:extLst>
          </p:cNvPr>
          <p:cNvSpPr/>
          <p:nvPr/>
        </p:nvSpPr>
        <p:spPr>
          <a:xfrm>
            <a:off x="10217890" y="1094545"/>
            <a:ext cx="792594" cy="805162"/>
          </a:xfrm>
          <a:prstGeom prst="ellipse">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3" name="Freeform 12">
            <a:extLst>
              <a:ext uri="{FF2B5EF4-FFF2-40B4-BE49-F238E27FC236}">
                <a16:creationId xmlns:a16="http://schemas.microsoft.com/office/drawing/2014/main" xmlns="" id="{8995D60F-9287-4948-BFC3-9E2A0AC148F2}"/>
              </a:ext>
            </a:extLst>
          </p:cNvPr>
          <p:cNvSpPr/>
          <p:nvPr/>
        </p:nvSpPr>
        <p:spPr>
          <a:xfrm>
            <a:off x="640103" y="5210690"/>
            <a:ext cx="1451429" cy="1790104"/>
          </a:xfrm>
          <a:custGeom>
            <a:avLst/>
            <a:gdLst>
              <a:gd name="connsiteX0" fmla="*/ 0 w 1177318"/>
              <a:gd name="connsiteY0" fmla="*/ 0 h 824123"/>
              <a:gd name="connsiteX1" fmla="*/ 765257 w 1177318"/>
              <a:gd name="connsiteY1" fmla="*/ 0 h 824123"/>
              <a:gd name="connsiteX2" fmla="*/ 1177318 w 1177318"/>
              <a:gd name="connsiteY2" fmla="*/ 412062 h 824123"/>
              <a:gd name="connsiteX3" fmla="*/ 765257 w 1177318"/>
              <a:gd name="connsiteY3" fmla="*/ 824123 h 824123"/>
              <a:gd name="connsiteX4" fmla="*/ 0 w 1177318"/>
              <a:gd name="connsiteY4" fmla="*/ 824123 h 824123"/>
              <a:gd name="connsiteX5" fmla="*/ 412062 w 1177318"/>
              <a:gd name="connsiteY5" fmla="*/ 412062 h 824123"/>
              <a:gd name="connsiteX6" fmla="*/ 0 w 1177318"/>
              <a:gd name="connsiteY6" fmla="*/ 0 h 8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318" h="824123">
                <a:moveTo>
                  <a:pt x="1177317" y="0"/>
                </a:moveTo>
                <a:lnTo>
                  <a:pt x="1177317" y="535680"/>
                </a:lnTo>
                <a:lnTo>
                  <a:pt x="588658" y="824123"/>
                </a:lnTo>
                <a:lnTo>
                  <a:pt x="1" y="535680"/>
                </a:lnTo>
                <a:lnTo>
                  <a:pt x="1" y="0"/>
                </a:lnTo>
                <a:lnTo>
                  <a:pt x="588658" y="288444"/>
                </a:lnTo>
                <a:lnTo>
                  <a:pt x="1177317" y="0"/>
                </a:lnTo>
                <a:close/>
              </a:path>
            </a:pathLst>
          </a:custGeom>
          <a:noFill/>
          <a:ln>
            <a:noFill/>
          </a:ln>
          <a:effectLst>
            <a:outerShdw blurRad="38100" dist="25400" sx="1000" sy="1000" rotWithShape="0">
              <a:srgbClr val="000000"/>
            </a:outerShdw>
          </a:effectLst>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081" tIns="417143" rIns="5080" bIns="417141" numCol="1" spcCol="1270" anchor="ctr" anchorCtr="0">
            <a:noAutofit/>
          </a:bodyPr>
          <a:lstStyle/>
          <a:p>
            <a:pPr marL="0" lvl="0" indent="0" algn="ctr" defTabSz="355600">
              <a:lnSpc>
                <a:spcPct val="90000"/>
              </a:lnSpc>
              <a:spcBef>
                <a:spcPct val="0"/>
              </a:spcBef>
              <a:spcAft>
                <a:spcPct val="35000"/>
              </a:spcAft>
              <a:buNone/>
            </a:pPr>
            <a:r>
              <a:rPr lang="en-US" kern="1200" dirty="0">
                <a:solidFill>
                  <a:schemeClr val="tx1"/>
                </a:solidFill>
              </a:rPr>
              <a:t>Literature Review</a:t>
            </a:r>
            <a:endParaRPr lang="en-MY" kern="1200" dirty="0">
              <a:solidFill>
                <a:schemeClr val="tx1"/>
              </a:solidFill>
            </a:endParaRPr>
          </a:p>
        </p:txBody>
      </p:sp>
      <p:sp>
        <p:nvSpPr>
          <p:cNvPr id="15" name="Freeform 14">
            <a:extLst>
              <a:ext uri="{FF2B5EF4-FFF2-40B4-BE49-F238E27FC236}">
                <a16:creationId xmlns:a16="http://schemas.microsoft.com/office/drawing/2014/main" xmlns="" id="{A0B6931F-2667-9743-864B-468CD238B07A}"/>
              </a:ext>
            </a:extLst>
          </p:cNvPr>
          <p:cNvSpPr/>
          <p:nvPr/>
        </p:nvSpPr>
        <p:spPr>
          <a:xfrm>
            <a:off x="2859162" y="5210690"/>
            <a:ext cx="1451429" cy="1790104"/>
          </a:xfrm>
          <a:custGeom>
            <a:avLst/>
            <a:gdLst>
              <a:gd name="connsiteX0" fmla="*/ 0 w 1177318"/>
              <a:gd name="connsiteY0" fmla="*/ 0 h 824123"/>
              <a:gd name="connsiteX1" fmla="*/ 765257 w 1177318"/>
              <a:gd name="connsiteY1" fmla="*/ 0 h 824123"/>
              <a:gd name="connsiteX2" fmla="*/ 1177318 w 1177318"/>
              <a:gd name="connsiteY2" fmla="*/ 412062 h 824123"/>
              <a:gd name="connsiteX3" fmla="*/ 765257 w 1177318"/>
              <a:gd name="connsiteY3" fmla="*/ 824123 h 824123"/>
              <a:gd name="connsiteX4" fmla="*/ 0 w 1177318"/>
              <a:gd name="connsiteY4" fmla="*/ 824123 h 824123"/>
              <a:gd name="connsiteX5" fmla="*/ 412062 w 1177318"/>
              <a:gd name="connsiteY5" fmla="*/ 412062 h 824123"/>
              <a:gd name="connsiteX6" fmla="*/ 0 w 1177318"/>
              <a:gd name="connsiteY6" fmla="*/ 0 h 8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318" h="824123">
                <a:moveTo>
                  <a:pt x="1177317" y="0"/>
                </a:moveTo>
                <a:lnTo>
                  <a:pt x="1177317" y="535680"/>
                </a:lnTo>
                <a:lnTo>
                  <a:pt x="588658" y="824123"/>
                </a:lnTo>
                <a:lnTo>
                  <a:pt x="1" y="535680"/>
                </a:lnTo>
                <a:lnTo>
                  <a:pt x="1" y="0"/>
                </a:lnTo>
                <a:lnTo>
                  <a:pt x="588658" y="288444"/>
                </a:lnTo>
                <a:lnTo>
                  <a:pt x="1177317" y="0"/>
                </a:lnTo>
                <a:close/>
              </a:path>
            </a:pathLst>
          </a:custGeom>
          <a:noFill/>
          <a:ln>
            <a:noFill/>
          </a:ln>
          <a:effectLst>
            <a:outerShdw blurRad="38100" dist="25400" sx="1000" sy="1000" rotWithShape="0">
              <a:srgbClr val="000000"/>
            </a:outerShdw>
          </a:effectLst>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081" tIns="417143" rIns="5080" bIns="417141" numCol="1" spcCol="1270" anchor="ctr" anchorCtr="0">
            <a:noAutofit/>
          </a:bodyPr>
          <a:lstStyle/>
          <a:p>
            <a:pPr algn="ctr" defTabSz="355600">
              <a:lnSpc>
                <a:spcPct val="90000"/>
              </a:lnSpc>
              <a:spcBef>
                <a:spcPct val="0"/>
              </a:spcBef>
              <a:spcAft>
                <a:spcPct val="35000"/>
              </a:spcAft>
            </a:pPr>
            <a:r>
              <a:rPr lang="en-US" dirty="0">
                <a:solidFill>
                  <a:schemeClr val="tx1"/>
                </a:solidFill>
              </a:rPr>
              <a:t>Framework</a:t>
            </a:r>
            <a:endParaRPr lang="en-MY" dirty="0">
              <a:solidFill>
                <a:schemeClr val="tx1"/>
              </a:solidFill>
            </a:endParaRPr>
          </a:p>
        </p:txBody>
      </p:sp>
      <p:sp>
        <p:nvSpPr>
          <p:cNvPr id="7" name="Title 6">
            <a:extLst>
              <a:ext uri="{FF2B5EF4-FFF2-40B4-BE49-F238E27FC236}">
                <a16:creationId xmlns:a16="http://schemas.microsoft.com/office/drawing/2014/main" xmlns="" id="{4730D471-80F2-784B-B57F-C3639838AD61}"/>
              </a:ext>
            </a:extLst>
          </p:cNvPr>
          <p:cNvSpPr>
            <a:spLocks noGrp="1"/>
          </p:cNvSpPr>
          <p:nvPr>
            <p:ph type="title"/>
          </p:nvPr>
        </p:nvSpPr>
        <p:spPr/>
        <p:txBody>
          <a:bodyPr/>
          <a:lstStyle/>
          <a:p>
            <a:r>
              <a:rPr lang="en-US" dirty="0"/>
              <a:t>Methodology</a:t>
            </a:r>
          </a:p>
        </p:txBody>
      </p:sp>
      <p:sp>
        <p:nvSpPr>
          <p:cNvPr id="2" name="Rectangle 1">
            <a:extLst>
              <a:ext uri="{FF2B5EF4-FFF2-40B4-BE49-F238E27FC236}">
                <a16:creationId xmlns:a16="http://schemas.microsoft.com/office/drawing/2014/main" xmlns="" id="{EEFA5AFA-5313-4C44-9E47-C58C25638118}"/>
              </a:ext>
            </a:extLst>
          </p:cNvPr>
          <p:cNvSpPr/>
          <p:nvPr/>
        </p:nvSpPr>
        <p:spPr>
          <a:xfrm>
            <a:off x="515835" y="2029342"/>
            <a:ext cx="1624379" cy="3657600"/>
          </a:xfrm>
          <a:prstGeom prst="rect">
            <a:avLst/>
          </a:prstGeom>
          <a:gradFill>
            <a:gsLst>
              <a:gs pos="0">
                <a:schemeClr val="accent1">
                  <a:lumMod val="20000"/>
                  <a:lumOff val="80000"/>
                </a:schemeClr>
              </a:gs>
              <a:gs pos="77000">
                <a:schemeClr val="bg1">
                  <a:lumMod val="95000"/>
                </a:schemeClr>
              </a:gs>
            </a:gsLst>
            <a:lin ang="5400000" scaled="0"/>
          </a:gra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rtlCol="0" anchor="ctr"/>
          <a:lstStyle/>
          <a:p>
            <a:pPr marL="285750" lvl="1" indent="-285750" defTabSz="400050">
              <a:lnSpc>
                <a:spcPct val="90000"/>
              </a:lnSpc>
              <a:spcBef>
                <a:spcPct val="0"/>
              </a:spcBef>
              <a:spcAft>
                <a:spcPct val="15000"/>
              </a:spcAft>
              <a:buFont typeface="Arial" panose="020B0604020202020204" pitchFamily="34" charset="0"/>
              <a:buChar char="•"/>
            </a:pPr>
            <a:r>
              <a:rPr lang="en-US" sz="1400" dirty="0">
                <a:solidFill>
                  <a:schemeClr val="dk1">
                    <a:hueOff val="0"/>
                    <a:satOff val="0"/>
                    <a:lumOff val="0"/>
                    <a:alphaOff val="0"/>
                  </a:schemeClr>
                </a:solidFill>
              </a:rPr>
              <a:t>NEOM Portfolio</a:t>
            </a:r>
            <a:endParaRPr lang="en-MY" sz="1400" dirty="0">
              <a:solidFill>
                <a:schemeClr val="dk1">
                  <a:hueOff val="0"/>
                  <a:satOff val="0"/>
                  <a:lumOff val="0"/>
                  <a:alphaOff val="0"/>
                </a:schemeClr>
              </a:solidFill>
            </a:endParaRPr>
          </a:p>
          <a:p>
            <a:pPr marL="285750" lvl="1" indent="-285750" defTabSz="400050">
              <a:lnSpc>
                <a:spcPct val="90000"/>
              </a:lnSpc>
              <a:spcBef>
                <a:spcPct val="0"/>
              </a:spcBef>
              <a:spcAft>
                <a:spcPct val="15000"/>
              </a:spcAft>
              <a:buFont typeface="Arial" panose="020B0604020202020204" pitchFamily="34" charset="0"/>
              <a:buChar char="•"/>
            </a:pPr>
            <a:r>
              <a:rPr lang="en-US" sz="1400" dirty="0">
                <a:solidFill>
                  <a:schemeClr val="dk1">
                    <a:hueOff val="0"/>
                    <a:satOff val="0"/>
                    <a:lumOff val="0"/>
                    <a:alphaOff val="0"/>
                  </a:schemeClr>
                </a:solidFill>
              </a:rPr>
              <a:t>Case Studies</a:t>
            </a:r>
            <a:endParaRPr lang="en-MY" sz="1400" dirty="0">
              <a:solidFill>
                <a:schemeClr val="dk1">
                  <a:hueOff val="0"/>
                  <a:satOff val="0"/>
                  <a:lumOff val="0"/>
                  <a:alphaOff val="0"/>
                </a:schemeClr>
              </a:solidFill>
            </a:endParaRPr>
          </a:p>
          <a:p>
            <a:pPr marL="285750" lvl="1" indent="-285750" defTabSz="400050">
              <a:lnSpc>
                <a:spcPct val="90000"/>
              </a:lnSpc>
              <a:spcBef>
                <a:spcPct val="0"/>
              </a:spcBef>
              <a:spcAft>
                <a:spcPct val="15000"/>
              </a:spcAft>
              <a:buFont typeface="Arial" panose="020B0604020202020204" pitchFamily="34" charset="0"/>
              <a:buChar char="•"/>
            </a:pPr>
            <a:r>
              <a:rPr lang="en-US" sz="1400" dirty="0">
                <a:solidFill>
                  <a:schemeClr val="dk1">
                    <a:hueOff val="0"/>
                    <a:satOff val="0"/>
                    <a:lumOff val="0"/>
                    <a:alphaOff val="0"/>
                  </a:schemeClr>
                </a:solidFill>
              </a:rPr>
              <a:t>Solar Energy Generation</a:t>
            </a:r>
            <a:endParaRPr lang="en-MY" sz="1400" dirty="0">
              <a:solidFill>
                <a:schemeClr val="dk1">
                  <a:hueOff val="0"/>
                  <a:satOff val="0"/>
                  <a:lumOff val="0"/>
                  <a:alphaOff val="0"/>
                </a:schemeClr>
              </a:solidFill>
            </a:endParaRPr>
          </a:p>
          <a:p>
            <a:pPr marL="285750" lvl="1" indent="-285750" defTabSz="400050">
              <a:lnSpc>
                <a:spcPct val="90000"/>
              </a:lnSpc>
              <a:spcBef>
                <a:spcPct val="0"/>
              </a:spcBef>
              <a:spcAft>
                <a:spcPct val="15000"/>
              </a:spcAft>
              <a:buFont typeface="Arial" panose="020B0604020202020204" pitchFamily="34" charset="0"/>
              <a:buChar char="•"/>
            </a:pPr>
            <a:r>
              <a:rPr lang="en-US" sz="1400" dirty="0">
                <a:solidFill>
                  <a:schemeClr val="dk1">
                    <a:hueOff val="0"/>
                    <a:satOff val="0"/>
                    <a:lumOff val="0"/>
                    <a:alphaOff val="0"/>
                  </a:schemeClr>
                </a:solidFill>
              </a:rPr>
              <a:t>Wind Energy Generation</a:t>
            </a:r>
            <a:endParaRPr lang="en-MY" sz="1400" dirty="0">
              <a:solidFill>
                <a:schemeClr val="dk1">
                  <a:hueOff val="0"/>
                  <a:satOff val="0"/>
                  <a:lumOff val="0"/>
                  <a:alphaOff val="0"/>
                </a:schemeClr>
              </a:solidFill>
            </a:endParaRPr>
          </a:p>
          <a:p>
            <a:pPr marL="285750" lvl="1" indent="-285750" defTabSz="400050">
              <a:lnSpc>
                <a:spcPct val="90000"/>
              </a:lnSpc>
              <a:spcBef>
                <a:spcPct val="0"/>
              </a:spcBef>
              <a:spcAft>
                <a:spcPct val="15000"/>
              </a:spcAft>
              <a:buFont typeface="Arial" panose="020B0604020202020204" pitchFamily="34" charset="0"/>
              <a:buChar char="•"/>
            </a:pPr>
            <a:r>
              <a:rPr lang="en-US" sz="1400" dirty="0">
                <a:solidFill>
                  <a:schemeClr val="dk1">
                    <a:hueOff val="0"/>
                    <a:satOff val="0"/>
                    <a:lumOff val="0"/>
                    <a:alphaOff val="0"/>
                  </a:schemeClr>
                </a:solidFill>
              </a:rPr>
              <a:t>Machine Learning Models for forecasting energy</a:t>
            </a:r>
            <a:endParaRPr lang="en-MY" sz="1400" dirty="0">
              <a:solidFill>
                <a:schemeClr val="dk1">
                  <a:hueOff val="0"/>
                  <a:satOff val="0"/>
                  <a:lumOff val="0"/>
                  <a:alphaOff val="0"/>
                </a:schemeClr>
              </a:solidFill>
            </a:endParaRPr>
          </a:p>
          <a:p>
            <a:pPr algn="ctr"/>
            <a:endParaRPr lang="en-US" dirty="0">
              <a:solidFill>
                <a:schemeClr val="dk1">
                  <a:hueOff val="0"/>
                  <a:satOff val="0"/>
                  <a:lumOff val="0"/>
                  <a:alphaOff val="0"/>
                </a:schemeClr>
              </a:solidFill>
            </a:endParaRPr>
          </a:p>
        </p:txBody>
      </p:sp>
      <p:sp>
        <p:nvSpPr>
          <p:cNvPr id="9" name="Rectangle 8">
            <a:extLst>
              <a:ext uri="{FF2B5EF4-FFF2-40B4-BE49-F238E27FC236}">
                <a16:creationId xmlns:a16="http://schemas.microsoft.com/office/drawing/2014/main" xmlns="" id="{76C9B40A-1FF4-A341-A2F2-92876986AB9D}"/>
              </a:ext>
            </a:extLst>
          </p:cNvPr>
          <p:cNvSpPr/>
          <p:nvPr/>
        </p:nvSpPr>
        <p:spPr>
          <a:xfrm>
            <a:off x="2451006" y="2026684"/>
            <a:ext cx="2323021" cy="3660258"/>
          </a:xfrm>
          <a:prstGeom prst="rect">
            <a:avLst/>
          </a:prstGeom>
          <a:gradFill>
            <a:gsLst>
              <a:gs pos="0">
                <a:schemeClr val="accent1">
                  <a:lumMod val="20000"/>
                  <a:lumOff val="80000"/>
                </a:schemeClr>
              </a:gs>
              <a:gs pos="77000">
                <a:schemeClr val="bg1">
                  <a:lumMod val="95000"/>
                </a:schemeClr>
              </a:gs>
            </a:gsLst>
            <a:lin ang="5400000" scaled="0"/>
          </a:gra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rtlCol="0" anchor="ctr"/>
          <a:lstStyle/>
          <a:p>
            <a:pPr marL="285750" lvl="1" indent="-285750" defTabSz="400050">
              <a:lnSpc>
                <a:spcPct val="90000"/>
              </a:lnSpc>
              <a:spcBef>
                <a:spcPct val="0"/>
              </a:spcBef>
              <a:spcAft>
                <a:spcPct val="15000"/>
              </a:spcAft>
              <a:buFont typeface="Arial" panose="020B0604020202020204" pitchFamily="34" charset="0"/>
              <a:buChar char="•"/>
            </a:pPr>
            <a:r>
              <a:rPr lang="en-GB" sz="1400" dirty="0"/>
              <a:t>Creating  framework of the work/research to be done.</a:t>
            </a:r>
          </a:p>
          <a:p>
            <a:pPr marL="285750" lvl="1" indent="-285750" defTabSz="400050">
              <a:lnSpc>
                <a:spcPct val="90000"/>
              </a:lnSpc>
              <a:spcBef>
                <a:spcPct val="0"/>
              </a:spcBef>
              <a:spcAft>
                <a:spcPct val="15000"/>
              </a:spcAft>
              <a:buFont typeface="Arial" panose="020B0604020202020204" pitchFamily="34" charset="0"/>
              <a:buChar char="•"/>
            </a:pPr>
            <a:r>
              <a:rPr lang="en-GB" sz="1400" dirty="0"/>
              <a:t>Identifying models to work with.</a:t>
            </a:r>
          </a:p>
          <a:p>
            <a:pPr marL="285750" lvl="1" indent="-285750" defTabSz="400050">
              <a:lnSpc>
                <a:spcPct val="90000"/>
              </a:lnSpc>
              <a:spcBef>
                <a:spcPct val="0"/>
              </a:spcBef>
              <a:spcAft>
                <a:spcPct val="15000"/>
              </a:spcAft>
              <a:buFont typeface="Arial" panose="020B0604020202020204" pitchFamily="34" charset="0"/>
              <a:buChar char="•"/>
            </a:pPr>
            <a:r>
              <a:rPr lang="en-GB" sz="1400" dirty="0"/>
              <a:t>Identifying tools to be utilised for completion of the project.</a:t>
            </a:r>
          </a:p>
          <a:p>
            <a:pPr marL="285750" lvl="1" indent="-285750" defTabSz="400050">
              <a:lnSpc>
                <a:spcPct val="90000"/>
              </a:lnSpc>
              <a:spcBef>
                <a:spcPct val="0"/>
              </a:spcBef>
              <a:spcAft>
                <a:spcPct val="15000"/>
              </a:spcAft>
              <a:buFont typeface="Arial" panose="020B0604020202020204" pitchFamily="34" charset="0"/>
              <a:buChar char="•"/>
            </a:pPr>
            <a:r>
              <a:rPr lang="en-GB" sz="1400" dirty="0"/>
              <a:t>identifying data sources and downloading the required historical data.</a:t>
            </a:r>
          </a:p>
          <a:p>
            <a:pPr marL="285750" lvl="1" indent="-285750" defTabSz="400050">
              <a:lnSpc>
                <a:spcPct val="90000"/>
              </a:lnSpc>
              <a:spcBef>
                <a:spcPct val="0"/>
              </a:spcBef>
              <a:spcAft>
                <a:spcPct val="15000"/>
              </a:spcAft>
              <a:buFont typeface="Arial" panose="020B0604020202020204" pitchFamily="34" charset="0"/>
              <a:buChar char="•"/>
            </a:pPr>
            <a:r>
              <a:rPr lang="en-GB" sz="1400" dirty="0"/>
              <a:t>Identifying time-line.</a:t>
            </a:r>
          </a:p>
          <a:p>
            <a:pPr marL="285750" lvl="1" indent="-285750" defTabSz="400050">
              <a:lnSpc>
                <a:spcPct val="90000"/>
              </a:lnSpc>
              <a:spcBef>
                <a:spcPct val="0"/>
              </a:spcBef>
              <a:spcAft>
                <a:spcPct val="15000"/>
              </a:spcAft>
              <a:buFont typeface="Arial" panose="020B0604020202020204" pitchFamily="34" charset="0"/>
              <a:buChar char="•"/>
            </a:pPr>
            <a:r>
              <a:rPr lang="en-GB" sz="1400" dirty="0"/>
              <a:t>Distribution of work.</a:t>
            </a:r>
          </a:p>
          <a:p>
            <a:pPr algn="ctr"/>
            <a:endParaRPr lang="en-US" dirty="0"/>
          </a:p>
        </p:txBody>
      </p:sp>
      <p:sp>
        <p:nvSpPr>
          <p:cNvPr id="10" name="Freeform 9">
            <a:extLst>
              <a:ext uri="{FF2B5EF4-FFF2-40B4-BE49-F238E27FC236}">
                <a16:creationId xmlns:a16="http://schemas.microsoft.com/office/drawing/2014/main" xmlns="" id="{4511045C-DF6C-9047-98AC-A078819CEA66}"/>
              </a:ext>
            </a:extLst>
          </p:cNvPr>
          <p:cNvSpPr/>
          <p:nvPr/>
        </p:nvSpPr>
        <p:spPr>
          <a:xfrm>
            <a:off x="4774027" y="5217042"/>
            <a:ext cx="2755899" cy="1790104"/>
          </a:xfrm>
          <a:custGeom>
            <a:avLst/>
            <a:gdLst>
              <a:gd name="connsiteX0" fmla="*/ 0 w 1177318"/>
              <a:gd name="connsiteY0" fmla="*/ 0 h 824123"/>
              <a:gd name="connsiteX1" fmla="*/ 765257 w 1177318"/>
              <a:gd name="connsiteY1" fmla="*/ 0 h 824123"/>
              <a:gd name="connsiteX2" fmla="*/ 1177318 w 1177318"/>
              <a:gd name="connsiteY2" fmla="*/ 412062 h 824123"/>
              <a:gd name="connsiteX3" fmla="*/ 765257 w 1177318"/>
              <a:gd name="connsiteY3" fmla="*/ 824123 h 824123"/>
              <a:gd name="connsiteX4" fmla="*/ 0 w 1177318"/>
              <a:gd name="connsiteY4" fmla="*/ 824123 h 824123"/>
              <a:gd name="connsiteX5" fmla="*/ 412062 w 1177318"/>
              <a:gd name="connsiteY5" fmla="*/ 412062 h 824123"/>
              <a:gd name="connsiteX6" fmla="*/ 0 w 1177318"/>
              <a:gd name="connsiteY6" fmla="*/ 0 h 8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318" h="824123">
                <a:moveTo>
                  <a:pt x="1177317" y="0"/>
                </a:moveTo>
                <a:lnTo>
                  <a:pt x="1177317" y="535680"/>
                </a:lnTo>
                <a:lnTo>
                  <a:pt x="588658" y="824123"/>
                </a:lnTo>
                <a:lnTo>
                  <a:pt x="1" y="535680"/>
                </a:lnTo>
                <a:lnTo>
                  <a:pt x="1" y="0"/>
                </a:lnTo>
                <a:lnTo>
                  <a:pt x="588658" y="288444"/>
                </a:lnTo>
                <a:lnTo>
                  <a:pt x="1177317" y="0"/>
                </a:lnTo>
                <a:close/>
              </a:path>
            </a:pathLst>
          </a:custGeom>
          <a:noFill/>
          <a:ln>
            <a:noFill/>
          </a:ln>
          <a:effectLst>
            <a:outerShdw blurRad="38100" dist="25400" sx="1000" sy="1000" rotWithShape="0">
              <a:srgbClr val="000000"/>
            </a:outerShdw>
          </a:effectLst>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081" tIns="417143" rIns="5080" bIns="417141" numCol="1" spcCol="1270" anchor="ctr" anchorCtr="0">
            <a:noAutofit/>
          </a:bodyPr>
          <a:lstStyle/>
          <a:p>
            <a:pPr algn="ctr" defTabSz="355600">
              <a:lnSpc>
                <a:spcPct val="90000"/>
              </a:lnSpc>
              <a:spcBef>
                <a:spcPct val="0"/>
              </a:spcBef>
              <a:spcAft>
                <a:spcPct val="35000"/>
              </a:spcAft>
            </a:pPr>
            <a:r>
              <a:rPr lang="en-US" dirty="0">
                <a:solidFill>
                  <a:schemeClr val="tx1"/>
                </a:solidFill>
              </a:rPr>
              <a:t>Data Collection &amp; formulation</a:t>
            </a:r>
          </a:p>
        </p:txBody>
      </p:sp>
      <p:sp>
        <p:nvSpPr>
          <p:cNvPr id="12" name="Rectangle 11">
            <a:extLst>
              <a:ext uri="{FF2B5EF4-FFF2-40B4-BE49-F238E27FC236}">
                <a16:creationId xmlns:a16="http://schemas.microsoft.com/office/drawing/2014/main" xmlns="" id="{18B37C76-36AC-9143-B7D6-C720FE5D3518}"/>
              </a:ext>
            </a:extLst>
          </p:cNvPr>
          <p:cNvSpPr/>
          <p:nvPr/>
        </p:nvSpPr>
        <p:spPr>
          <a:xfrm>
            <a:off x="5029539" y="2026684"/>
            <a:ext cx="1984201" cy="3660258"/>
          </a:xfrm>
          <a:prstGeom prst="rect">
            <a:avLst/>
          </a:prstGeom>
          <a:gradFill>
            <a:gsLst>
              <a:gs pos="0">
                <a:schemeClr val="accent1">
                  <a:lumMod val="20000"/>
                  <a:lumOff val="80000"/>
                </a:schemeClr>
              </a:gs>
              <a:gs pos="77000">
                <a:schemeClr val="bg1">
                  <a:lumMod val="95000"/>
                </a:schemeClr>
              </a:gs>
            </a:gsLst>
            <a:lin ang="5400000" scaled="0"/>
          </a:gra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rtlCol="0" anchor="ctr"/>
          <a:lstStyle/>
          <a:p>
            <a:pPr marL="285750" lvl="1" indent="-285750" defTabSz="400050">
              <a:lnSpc>
                <a:spcPct val="90000"/>
              </a:lnSpc>
              <a:spcBef>
                <a:spcPct val="0"/>
              </a:spcBef>
              <a:spcAft>
                <a:spcPct val="15000"/>
              </a:spcAft>
              <a:buFont typeface="Arial" panose="020B0604020202020204" pitchFamily="34" charset="0"/>
              <a:buChar char="•"/>
            </a:pPr>
            <a:r>
              <a:rPr lang="en-GB" sz="1400" dirty="0"/>
              <a:t>Data cleaning.</a:t>
            </a:r>
          </a:p>
          <a:p>
            <a:pPr marL="285750" lvl="1" indent="-285750" defTabSz="400050">
              <a:lnSpc>
                <a:spcPct val="90000"/>
              </a:lnSpc>
              <a:spcBef>
                <a:spcPct val="0"/>
              </a:spcBef>
              <a:spcAft>
                <a:spcPct val="15000"/>
              </a:spcAft>
              <a:buFont typeface="Arial" panose="020B0604020202020204" pitchFamily="34" charset="0"/>
              <a:buChar char="•"/>
            </a:pPr>
            <a:r>
              <a:rPr lang="en-GB" sz="1400" dirty="0"/>
              <a:t>Data Normalisation.</a:t>
            </a:r>
          </a:p>
          <a:p>
            <a:pPr marL="285750" lvl="1" indent="-285750" defTabSz="400050">
              <a:lnSpc>
                <a:spcPct val="90000"/>
              </a:lnSpc>
              <a:spcBef>
                <a:spcPct val="0"/>
              </a:spcBef>
              <a:spcAft>
                <a:spcPct val="15000"/>
              </a:spcAft>
              <a:buFont typeface="Arial" panose="020B0604020202020204" pitchFamily="34" charset="0"/>
              <a:buChar char="•"/>
            </a:pPr>
            <a:r>
              <a:rPr lang="en-GB" sz="1400" dirty="0"/>
              <a:t>Identifying the precise factors for power generation.</a:t>
            </a:r>
          </a:p>
          <a:p>
            <a:pPr marL="285750" lvl="1" indent="-285750" defTabSz="400050">
              <a:lnSpc>
                <a:spcPct val="90000"/>
              </a:lnSpc>
              <a:spcBef>
                <a:spcPct val="0"/>
              </a:spcBef>
              <a:spcAft>
                <a:spcPct val="15000"/>
              </a:spcAft>
              <a:buFont typeface="Arial" panose="020B0604020202020204" pitchFamily="34" charset="0"/>
              <a:buChar char="•"/>
            </a:pPr>
            <a:r>
              <a:rPr lang="en-GB" sz="1400" dirty="0"/>
              <a:t>Formulating the power generation</a:t>
            </a:r>
            <a:endParaRPr lang="en-MY" sz="1400" dirty="0"/>
          </a:p>
          <a:p>
            <a:pPr algn="ctr"/>
            <a:endParaRPr lang="en-US" dirty="0"/>
          </a:p>
        </p:txBody>
      </p:sp>
      <p:sp>
        <p:nvSpPr>
          <p:cNvPr id="16" name="Rectangle 15">
            <a:extLst>
              <a:ext uri="{FF2B5EF4-FFF2-40B4-BE49-F238E27FC236}">
                <a16:creationId xmlns:a16="http://schemas.microsoft.com/office/drawing/2014/main" xmlns="" id="{53EFFAA9-3D07-D049-BC0B-DEEE46C9DC07}"/>
              </a:ext>
            </a:extLst>
          </p:cNvPr>
          <p:cNvSpPr/>
          <p:nvPr/>
        </p:nvSpPr>
        <p:spPr>
          <a:xfrm>
            <a:off x="7399588" y="2012655"/>
            <a:ext cx="1984201" cy="3685658"/>
          </a:xfrm>
          <a:prstGeom prst="rect">
            <a:avLst/>
          </a:prstGeom>
          <a:gradFill>
            <a:gsLst>
              <a:gs pos="0">
                <a:schemeClr val="accent1">
                  <a:lumMod val="20000"/>
                  <a:lumOff val="80000"/>
                </a:schemeClr>
              </a:gs>
              <a:gs pos="77000">
                <a:schemeClr val="bg1">
                  <a:lumMod val="95000"/>
                </a:schemeClr>
              </a:gs>
            </a:gsLst>
            <a:lin ang="5400000" scaled="0"/>
          </a:gra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rtlCol="0" anchor="ctr"/>
          <a:lstStyle/>
          <a:p>
            <a:pPr marL="285750" lvl="1" indent="-285750" defTabSz="400050">
              <a:lnSpc>
                <a:spcPct val="90000"/>
              </a:lnSpc>
              <a:spcBef>
                <a:spcPct val="0"/>
              </a:spcBef>
              <a:spcAft>
                <a:spcPct val="15000"/>
              </a:spcAft>
              <a:buFont typeface="Arial" panose="020B0604020202020204" pitchFamily="34" charset="0"/>
              <a:buChar char="•"/>
            </a:pPr>
            <a:r>
              <a:rPr lang="en-GB" sz="1400" dirty="0"/>
              <a:t>Modelling the data for Supervised Learning through Neural Networks.</a:t>
            </a:r>
          </a:p>
          <a:p>
            <a:pPr marL="285750" lvl="1" indent="-285750" defTabSz="400050">
              <a:lnSpc>
                <a:spcPct val="90000"/>
              </a:lnSpc>
              <a:spcBef>
                <a:spcPct val="0"/>
              </a:spcBef>
              <a:spcAft>
                <a:spcPct val="15000"/>
              </a:spcAft>
              <a:buFont typeface="Arial" panose="020B0604020202020204" pitchFamily="34" charset="0"/>
              <a:buChar char="•"/>
            </a:pPr>
            <a:r>
              <a:rPr lang="en-GB" sz="1400" dirty="0"/>
              <a:t>Forecasting the power generating based on historical data.</a:t>
            </a:r>
          </a:p>
          <a:p>
            <a:pPr marL="285750" lvl="1" indent="-285750" defTabSz="400050">
              <a:lnSpc>
                <a:spcPct val="90000"/>
              </a:lnSpc>
              <a:spcBef>
                <a:spcPct val="0"/>
              </a:spcBef>
              <a:spcAft>
                <a:spcPct val="15000"/>
              </a:spcAft>
              <a:buFont typeface="Arial" panose="020B0604020202020204" pitchFamily="34" charset="0"/>
              <a:buChar char="•"/>
            </a:pPr>
            <a:r>
              <a:rPr lang="en-GB" sz="1400" dirty="0"/>
              <a:t>Cross validating the results using established  the methods.</a:t>
            </a:r>
          </a:p>
          <a:p>
            <a:pPr marL="285750" lvl="1" indent="-285750" defTabSz="400050">
              <a:lnSpc>
                <a:spcPct val="90000"/>
              </a:lnSpc>
              <a:spcBef>
                <a:spcPct val="0"/>
              </a:spcBef>
              <a:spcAft>
                <a:spcPct val="15000"/>
              </a:spcAft>
              <a:buFont typeface="Arial" panose="020B0604020202020204" pitchFamily="34" charset="0"/>
              <a:buChar char="•"/>
            </a:pPr>
            <a:r>
              <a:rPr lang="en-GB" sz="1400" dirty="0"/>
              <a:t>Reporting the results.</a:t>
            </a:r>
          </a:p>
          <a:p>
            <a:pPr marL="285750" lvl="1" indent="-285750" defTabSz="400050">
              <a:lnSpc>
                <a:spcPct val="90000"/>
              </a:lnSpc>
              <a:spcBef>
                <a:spcPct val="0"/>
              </a:spcBef>
              <a:spcAft>
                <a:spcPct val="15000"/>
              </a:spcAft>
              <a:buFont typeface="Arial" panose="020B0604020202020204" pitchFamily="34" charset="0"/>
              <a:buChar char="•"/>
            </a:pPr>
            <a:r>
              <a:rPr lang="en-GB" sz="1400" dirty="0"/>
              <a:t>Preparing the data to be connected to </a:t>
            </a:r>
            <a:r>
              <a:rPr lang="en-GB" sz="1400"/>
              <a:t>the dashboard.</a:t>
            </a:r>
            <a:endParaRPr lang="en-GB" sz="1400" dirty="0"/>
          </a:p>
        </p:txBody>
      </p:sp>
      <p:sp>
        <p:nvSpPr>
          <p:cNvPr id="18" name="Rectangle 17">
            <a:extLst>
              <a:ext uri="{FF2B5EF4-FFF2-40B4-BE49-F238E27FC236}">
                <a16:creationId xmlns:a16="http://schemas.microsoft.com/office/drawing/2014/main" xmlns="" id="{B2EADB9D-3666-9642-A5BB-A291B50D9AB4}"/>
              </a:ext>
            </a:extLst>
          </p:cNvPr>
          <p:cNvSpPr/>
          <p:nvPr/>
        </p:nvSpPr>
        <p:spPr>
          <a:xfrm>
            <a:off x="9769637" y="2001284"/>
            <a:ext cx="1984201" cy="3685658"/>
          </a:xfrm>
          <a:prstGeom prst="rect">
            <a:avLst/>
          </a:prstGeom>
          <a:gradFill>
            <a:gsLst>
              <a:gs pos="0">
                <a:schemeClr val="accent1">
                  <a:lumMod val="20000"/>
                  <a:lumOff val="80000"/>
                </a:schemeClr>
              </a:gs>
              <a:gs pos="77000">
                <a:schemeClr val="bg1">
                  <a:lumMod val="95000"/>
                </a:schemeClr>
              </a:gs>
            </a:gsLst>
            <a:lin ang="5400000" scaled="0"/>
          </a:gra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rtlCol="0" anchor="ctr"/>
          <a:lstStyle/>
          <a:p>
            <a:pPr marL="285750" lvl="1" indent="-285750" defTabSz="400050">
              <a:lnSpc>
                <a:spcPct val="90000"/>
              </a:lnSpc>
              <a:spcBef>
                <a:spcPct val="0"/>
              </a:spcBef>
              <a:spcAft>
                <a:spcPct val="15000"/>
              </a:spcAft>
              <a:buFont typeface="Arial" panose="020B0604020202020204" pitchFamily="34" charset="0"/>
              <a:buChar char="•"/>
            </a:pPr>
            <a:r>
              <a:rPr lang="en-GB" sz="1400" dirty="0">
                <a:solidFill>
                  <a:schemeClr val="dk1">
                    <a:hueOff val="0"/>
                    <a:satOff val="0"/>
                    <a:lumOff val="0"/>
                    <a:alphaOff val="0"/>
                  </a:schemeClr>
                </a:solidFill>
              </a:rPr>
              <a:t>Creating a dashboard for visualisation.</a:t>
            </a:r>
          </a:p>
          <a:p>
            <a:pPr marL="285750" lvl="1" indent="-285750" defTabSz="400050">
              <a:lnSpc>
                <a:spcPct val="90000"/>
              </a:lnSpc>
              <a:spcBef>
                <a:spcPct val="0"/>
              </a:spcBef>
              <a:spcAft>
                <a:spcPct val="15000"/>
              </a:spcAft>
              <a:buFont typeface="Arial" panose="020B0604020202020204" pitchFamily="34" charset="0"/>
              <a:buChar char="•"/>
            </a:pPr>
            <a:r>
              <a:rPr lang="en-GB" sz="1400" dirty="0">
                <a:solidFill>
                  <a:schemeClr val="dk1">
                    <a:hueOff val="0"/>
                    <a:satOff val="0"/>
                    <a:lumOff val="0"/>
                    <a:alphaOff val="0"/>
                  </a:schemeClr>
                </a:solidFill>
              </a:rPr>
              <a:t>Publishing the data to </a:t>
            </a:r>
            <a:r>
              <a:rPr lang="en-GB" sz="1400">
                <a:solidFill>
                  <a:schemeClr val="dk1">
                    <a:hueOff val="0"/>
                    <a:satOff val="0"/>
                    <a:lumOff val="0"/>
                    <a:alphaOff val="0"/>
                  </a:schemeClr>
                </a:solidFill>
              </a:rPr>
              <a:t>the dashboard</a:t>
            </a:r>
            <a:r>
              <a:rPr lang="en-GB" sz="1400" dirty="0">
                <a:solidFill>
                  <a:schemeClr val="dk1">
                    <a:hueOff val="0"/>
                    <a:satOff val="0"/>
                    <a:lumOff val="0"/>
                    <a:alphaOff val="0"/>
                  </a:schemeClr>
                </a:solidFill>
              </a:rPr>
              <a:t>.</a:t>
            </a:r>
          </a:p>
          <a:p>
            <a:pPr marL="285750" lvl="1" indent="-285750" defTabSz="400050">
              <a:lnSpc>
                <a:spcPct val="90000"/>
              </a:lnSpc>
              <a:spcBef>
                <a:spcPct val="0"/>
              </a:spcBef>
              <a:spcAft>
                <a:spcPct val="15000"/>
              </a:spcAft>
              <a:buFont typeface="Arial" panose="020B0604020202020204" pitchFamily="34" charset="0"/>
              <a:buChar char="•"/>
            </a:pPr>
            <a:r>
              <a:rPr lang="en-GB" sz="1400" dirty="0">
                <a:solidFill>
                  <a:schemeClr val="dk1">
                    <a:hueOff val="0"/>
                    <a:satOff val="0"/>
                    <a:lumOff val="0"/>
                    <a:alphaOff val="0"/>
                  </a:schemeClr>
                </a:solidFill>
              </a:rPr>
              <a:t>Connecting dashboard API to android application.</a:t>
            </a:r>
          </a:p>
          <a:p>
            <a:pPr marL="285750" lvl="1" indent="-285750" defTabSz="400050">
              <a:lnSpc>
                <a:spcPct val="90000"/>
              </a:lnSpc>
              <a:spcBef>
                <a:spcPct val="0"/>
              </a:spcBef>
              <a:spcAft>
                <a:spcPct val="15000"/>
              </a:spcAft>
              <a:buFont typeface="Arial" panose="020B0604020202020204" pitchFamily="34" charset="0"/>
              <a:buChar char="•"/>
            </a:pPr>
            <a:r>
              <a:rPr lang="en-GB" sz="1400" dirty="0">
                <a:solidFill>
                  <a:schemeClr val="dk1">
                    <a:hueOff val="0"/>
                    <a:satOff val="0"/>
                    <a:lumOff val="0"/>
                    <a:alphaOff val="0"/>
                  </a:schemeClr>
                </a:solidFill>
              </a:rPr>
              <a:t>Testing the system out</a:t>
            </a:r>
            <a:endParaRPr lang="en-MY" sz="1400" dirty="0">
              <a:solidFill>
                <a:schemeClr val="dk1">
                  <a:hueOff val="0"/>
                  <a:satOff val="0"/>
                  <a:lumOff val="0"/>
                  <a:alphaOff val="0"/>
                </a:schemeClr>
              </a:solidFill>
            </a:endParaRPr>
          </a:p>
          <a:p>
            <a:pPr marL="285750" lvl="1" indent="-285750" defTabSz="400050">
              <a:lnSpc>
                <a:spcPct val="90000"/>
              </a:lnSpc>
              <a:spcBef>
                <a:spcPct val="0"/>
              </a:spcBef>
              <a:spcAft>
                <a:spcPct val="15000"/>
              </a:spcAft>
              <a:buFont typeface="Arial" panose="020B0604020202020204" pitchFamily="34" charset="0"/>
              <a:buChar char="•"/>
            </a:pPr>
            <a:endParaRPr lang="en-GB" sz="1400" dirty="0">
              <a:solidFill>
                <a:schemeClr val="dk1">
                  <a:hueOff val="0"/>
                  <a:satOff val="0"/>
                  <a:lumOff val="0"/>
                  <a:alphaOff val="0"/>
                </a:schemeClr>
              </a:solidFill>
            </a:endParaRPr>
          </a:p>
          <a:p>
            <a:endParaRPr lang="en-US" dirty="0">
              <a:solidFill>
                <a:schemeClr val="dk1">
                  <a:hueOff val="0"/>
                  <a:satOff val="0"/>
                  <a:lumOff val="0"/>
                  <a:alphaOff val="0"/>
                </a:schemeClr>
              </a:solidFill>
            </a:endParaRPr>
          </a:p>
        </p:txBody>
      </p:sp>
      <p:sp>
        <p:nvSpPr>
          <p:cNvPr id="19" name="Freeform 18">
            <a:extLst>
              <a:ext uri="{FF2B5EF4-FFF2-40B4-BE49-F238E27FC236}">
                <a16:creationId xmlns:a16="http://schemas.microsoft.com/office/drawing/2014/main" xmlns="" id="{61BBF737-91E5-844B-B1B2-E7CD64DB1C56}"/>
              </a:ext>
            </a:extLst>
          </p:cNvPr>
          <p:cNvSpPr/>
          <p:nvPr/>
        </p:nvSpPr>
        <p:spPr>
          <a:xfrm>
            <a:off x="7732700" y="5205881"/>
            <a:ext cx="1451429" cy="1790104"/>
          </a:xfrm>
          <a:custGeom>
            <a:avLst/>
            <a:gdLst>
              <a:gd name="connsiteX0" fmla="*/ 0 w 1177318"/>
              <a:gd name="connsiteY0" fmla="*/ 0 h 824123"/>
              <a:gd name="connsiteX1" fmla="*/ 765257 w 1177318"/>
              <a:gd name="connsiteY1" fmla="*/ 0 h 824123"/>
              <a:gd name="connsiteX2" fmla="*/ 1177318 w 1177318"/>
              <a:gd name="connsiteY2" fmla="*/ 412062 h 824123"/>
              <a:gd name="connsiteX3" fmla="*/ 765257 w 1177318"/>
              <a:gd name="connsiteY3" fmla="*/ 824123 h 824123"/>
              <a:gd name="connsiteX4" fmla="*/ 0 w 1177318"/>
              <a:gd name="connsiteY4" fmla="*/ 824123 h 824123"/>
              <a:gd name="connsiteX5" fmla="*/ 412062 w 1177318"/>
              <a:gd name="connsiteY5" fmla="*/ 412062 h 824123"/>
              <a:gd name="connsiteX6" fmla="*/ 0 w 1177318"/>
              <a:gd name="connsiteY6" fmla="*/ 0 h 8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318" h="824123">
                <a:moveTo>
                  <a:pt x="1177317" y="0"/>
                </a:moveTo>
                <a:lnTo>
                  <a:pt x="1177317" y="535680"/>
                </a:lnTo>
                <a:lnTo>
                  <a:pt x="588658" y="824123"/>
                </a:lnTo>
                <a:lnTo>
                  <a:pt x="1" y="535680"/>
                </a:lnTo>
                <a:lnTo>
                  <a:pt x="1" y="0"/>
                </a:lnTo>
                <a:lnTo>
                  <a:pt x="588658" y="288444"/>
                </a:lnTo>
                <a:lnTo>
                  <a:pt x="1177317" y="0"/>
                </a:lnTo>
                <a:close/>
              </a:path>
            </a:pathLst>
          </a:custGeom>
          <a:noFill/>
          <a:ln>
            <a:noFill/>
          </a:ln>
          <a:effectLst>
            <a:outerShdw blurRad="38100" dist="25400" sx="1000" sy="1000" rotWithShape="0">
              <a:srgbClr val="000000"/>
            </a:outerShdw>
          </a:effectLst>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081" tIns="417143" rIns="5080" bIns="417141" numCol="1" spcCol="1270" anchor="ctr" anchorCtr="0">
            <a:noAutofit/>
          </a:bodyPr>
          <a:lstStyle/>
          <a:p>
            <a:pPr algn="ctr" defTabSz="355600">
              <a:lnSpc>
                <a:spcPct val="90000"/>
              </a:lnSpc>
              <a:spcBef>
                <a:spcPct val="0"/>
              </a:spcBef>
              <a:spcAft>
                <a:spcPct val="35000"/>
              </a:spcAft>
            </a:pPr>
            <a:r>
              <a:rPr lang="en-US" dirty="0">
                <a:solidFill>
                  <a:schemeClr val="tx1"/>
                </a:solidFill>
              </a:rPr>
              <a:t>AI/ML Modelling</a:t>
            </a:r>
          </a:p>
        </p:txBody>
      </p:sp>
      <p:sp>
        <p:nvSpPr>
          <p:cNvPr id="20" name="Freeform 19">
            <a:extLst>
              <a:ext uri="{FF2B5EF4-FFF2-40B4-BE49-F238E27FC236}">
                <a16:creationId xmlns:a16="http://schemas.microsoft.com/office/drawing/2014/main" xmlns="" id="{D81B8597-0366-2042-B171-3DCB91B05D02}"/>
              </a:ext>
            </a:extLst>
          </p:cNvPr>
          <p:cNvSpPr/>
          <p:nvPr/>
        </p:nvSpPr>
        <p:spPr>
          <a:xfrm>
            <a:off x="10036552" y="5217042"/>
            <a:ext cx="1451429" cy="1790104"/>
          </a:xfrm>
          <a:custGeom>
            <a:avLst/>
            <a:gdLst>
              <a:gd name="connsiteX0" fmla="*/ 0 w 1177318"/>
              <a:gd name="connsiteY0" fmla="*/ 0 h 824123"/>
              <a:gd name="connsiteX1" fmla="*/ 765257 w 1177318"/>
              <a:gd name="connsiteY1" fmla="*/ 0 h 824123"/>
              <a:gd name="connsiteX2" fmla="*/ 1177318 w 1177318"/>
              <a:gd name="connsiteY2" fmla="*/ 412062 h 824123"/>
              <a:gd name="connsiteX3" fmla="*/ 765257 w 1177318"/>
              <a:gd name="connsiteY3" fmla="*/ 824123 h 824123"/>
              <a:gd name="connsiteX4" fmla="*/ 0 w 1177318"/>
              <a:gd name="connsiteY4" fmla="*/ 824123 h 824123"/>
              <a:gd name="connsiteX5" fmla="*/ 412062 w 1177318"/>
              <a:gd name="connsiteY5" fmla="*/ 412062 h 824123"/>
              <a:gd name="connsiteX6" fmla="*/ 0 w 1177318"/>
              <a:gd name="connsiteY6" fmla="*/ 0 h 8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318" h="824123">
                <a:moveTo>
                  <a:pt x="1177317" y="0"/>
                </a:moveTo>
                <a:lnTo>
                  <a:pt x="1177317" y="535680"/>
                </a:lnTo>
                <a:lnTo>
                  <a:pt x="588658" y="824123"/>
                </a:lnTo>
                <a:lnTo>
                  <a:pt x="1" y="535680"/>
                </a:lnTo>
                <a:lnTo>
                  <a:pt x="1" y="0"/>
                </a:lnTo>
                <a:lnTo>
                  <a:pt x="588658" y="288444"/>
                </a:lnTo>
                <a:lnTo>
                  <a:pt x="1177317" y="0"/>
                </a:lnTo>
                <a:close/>
              </a:path>
            </a:pathLst>
          </a:custGeom>
          <a:noFill/>
          <a:ln>
            <a:noFill/>
          </a:ln>
          <a:effectLst>
            <a:outerShdw blurRad="38100" dist="25400" sx="1000" sy="1000" rotWithShape="0">
              <a:srgbClr val="000000"/>
            </a:outerShdw>
          </a:effectLst>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081" tIns="417143" rIns="5080" bIns="417141" numCol="1" spcCol="1270" anchor="ctr" anchorCtr="0">
            <a:noAutofit/>
          </a:bodyPr>
          <a:lstStyle/>
          <a:p>
            <a:pPr algn="ctr" defTabSz="355600">
              <a:lnSpc>
                <a:spcPct val="90000"/>
              </a:lnSpc>
              <a:spcBef>
                <a:spcPct val="0"/>
              </a:spcBef>
              <a:spcAft>
                <a:spcPct val="35000"/>
              </a:spcAft>
            </a:pPr>
            <a:r>
              <a:rPr lang="en-US" dirty="0">
                <a:solidFill>
                  <a:schemeClr val="tx1"/>
                </a:solidFill>
              </a:rPr>
              <a:t>Visualization/Application</a:t>
            </a:r>
          </a:p>
        </p:txBody>
      </p:sp>
      <p:grpSp>
        <p:nvGrpSpPr>
          <p:cNvPr id="8" name="Group 7">
            <a:extLst>
              <a:ext uri="{FF2B5EF4-FFF2-40B4-BE49-F238E27FC236}">
                <a16:creationId xmlns:a16="http://schemas.microsoft.com/office/drawing/2014/main" xmlns="" id="{EB35ECC2-4A34-EA4E-AC0E-7E12952C14BF}"/>
              </a:ext>
            </a:extLst>
          </p:cNvPr>
          <p:cNvGrpSpPr/>
          <p:nvPr/>
        </p:nvGrpSpPr>
        <p:grpSpPr>
          <a:xfrm>
            <a:off x="931727" y="1196122"/>
            <a:ext cx="792594" cy="805162"/>
            <a:chOff x="3119006" y="1221521"/>
            <a:chExt cx="792594" cy="805162"/>
          </a:xfrm>
        </p:grpSpPr>
        <p:sp>
          <p:nvSpPr>
            <p:cNvPr id="22" name="Oval 21">
              <a:extLst>
                <a:ext uri="{FF2B5EF4-FFF2-40B4-BE49-F238E27FC236}">
                  <a16:creationId xmlns:a16="http://schemas.microsoft.com/office/drawing/2014/main" xmlns="" id="{D9458B0F-ED6A-2B42-8327-E6837700403D}"/>
                </a:ext>
              </a:extLst>
            </p:cNvPr>
            <p:cNvSpPr/>
            <p:nvPr/>
          </p:nvSpPr>
          <p:spPr>
            <a:xfrm>
              <a:off x="3119006" y="1221521"/>
              <a:ext cx="792594" cy="805162"/>
            </a:xfrm>
            <a:prstGeom prst="ellipse">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6" name="Graphic 5" descr="Document">
              <a:extLst>
                <a:ext uri="{FF2B5EF4-FFF2-40B4-BE49-F238E27FC236}">
                  <a16:creationId xmlns:a16="http://schemas.microsoft.com/office/drawing/2014/main" xmlns="" id="{0C8ED9E1-95DF-5F42-897E-D85A62CF00F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304014" y="1412813"/>
              <a:ext cx="422578" cy="422578"/>
            </a:xfrm>
            <a:prstGeom prst="rect">
              <a:avLst/>
            </a:prstGeom>
          </p:spPr>
        </p:pic>
      </p:grpSp>
      <p:sp>
        <p:nvSpPr>
          <p:cNvPr id="24" name="Oval 23">
            <a:extLst>
              <a:ext uri="{FF2B5EF4-FFF2-40B4-BE49-F238E27FC236}">
                <a16:creationId xmlns:a16="http://schemas.microsoft.com/office/drawing/2014/main" xmlns="" id="{B45D95A8-F847-D940-AC46-122F092142CC}"/>
              </a:ext>
            </a:extLst>
          </p:cNvPr>
          <p:cNvSpPr/>
          <p:nvPr/>
        </p:nvSpPr>
        <p:spPr>
          <a:xfrm>
            <a:off x="3216219" y="1176038"/>
            <a:ext cx="792594" cy="805162"/>
          </a:xfrm>
          <a:prstGeom prst="ellipse">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4" name="Graphic 3" descr="Bar chart">
            <a:extLst>
              <a:ext uri="{FF2B5EF4-FFF2-40B4-BE49-F238E27FC236}">
                <a16:creationId xmlns:a16="http://schemas.microsoft.com/office/drawing/2014/main" xmlns="" id="{50F8E574-2AA7-F748-BCE6-60843DC41ED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16300" y="1373107"/>
            <a:ext cx="424185" cy="424185"/>
          </a:xfrm>
          <a:prstGeom prst="rect">
            <a:avLst/>
          </a:prstGeom>
        </p:spPr>
      </p:pic>
      <p:sp>
        <p:nvSpPr>
          <p:cNvPr id="26" name="Oval 25">
            <a:extLst>
              <a:ext uri="{FF2B5EF4-FFF2-40B4-BE49-F238E27FC236}">
                <a16:creationId xmlns:a16="http://schemas.microsoft.com/office/drawing/2014/main" xmlns="" id="{5D5F10BA-124A-AB4A-A4FD-50199BBAE197}"/>
              </a:ext>
            </a:extLst>
          </p:cNvPr>
          <p:cNvSpPr/>
          <p:nvPr/>
        </p:nvSpPr>
        <p:spPr>
          <a:xfrm>
            <a:off x="5661286" y="1173380"/>
            <a:ext cx="792594" cy="805162"/>
          </a:xfrm>
          <a:prstGeom prst="ellipse">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grpSp>
        <p:nvGrpSpPr>
          <p:cNvPr id="29" name="Group 28">
            <a:extLst>
              <a:ext uri="{FF2B5EF4-FFF2-40B4-BE49-F238E27FC236}">
                <a16:creationId xmlns:a16="http://schemas.microsoft.com/office/drawing/2014/main" xmlns="" id="{ADA854D3-9BBB-3B4D-BE40-BF081CAAD65E}"/>
              </a:ext>
            </a:extLst>
          </p:cNvPr>
          <p:cNvGrpSpPr/>
          <p:nvPr/>
        </p:nvGrpSpPr>
        <p:grpSpPr>
          <a:xfrm>
            <a:off x="7975675" y="1131830"/>
            <a:ext cx="792594" cy="805162"/>
            <a:chOff x="7975675" y="1119130"/>
            <a:chExt cx="792594" cy="805162"/>
          </a:xfrm>
        </p:grpSpPr>
        <p:sp>
          <p:nvSpPr>
            <p:cNvPr id="28" name="Oval 27">
              <a:extLst>
                <a:ext uri="{FF2B5EF4-FFF2-40B4-BE49-F238E27FC236}">
                  <a16:creationId xmlns:a16="http://schemas.microsoft.com/office/drawing/2014/main" xmlns="" id="{998FC49E-F7EE-AF42-BD43-FE2A9C19DDAC}"/>
                </a:ext>
              </a:extLst>
            </p:cNvPr>
            <p:cNvSpPr/>
            <p:nvPr/>
          </p:nvSpPr>
          <p:spPr>
            <a:xfrm>
              <a:off x="7975675" y="1119130"/>
              <a:ext cx="792594" cy="805162"/>
            </a:xfrm>
            <a:prstGeom prst="ellipse">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7" name="Rectangle 26" descr="Robot">
              <a:extLst>
                <a:ext uri="{FF2B5EF4-FFF2-40B4-BE49-F238E27FC236}">
                  <a16:creationId xmlns:a16="http://schemas.microsoft.com/office/drawing/2014/main" xmlns="" id="{A33E526C-479D-9E48-B3C1-69E84334A56C}"/>
                </a:ext>
              </a:extLst>
            </p:cNvPr>
            <p:cNvSpPr/>
            <p:nvPr/>
          </p:nvSpPr>
          <p:spPr>
            <a:xfrm>
              <a:off x="8086285" y="1208822"/>
              <a:ext cx="571374" cy="557293"/>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a:noFill/>
            </a:ln>
          </p:spPr>
          <p:style>
            <a:lnRef idx="2">
              <a:scrgbClr r="0" g="0" b="0"/>
            </a:lnRef>
            <a:fillRef idx="1">
              <a:scrgbClr r="0" g="0" b="0"/>
            </a:fillRef>
            <a:effectRef idx="0">
              <a:schemeClr val="accent5">
                <a:hueOff val="831752"/>
                <a:satOff val="-16830"/>
                <a:lumOff val="523"/>
                <a:alphaOff val="0"/>
              </a:schemeClr>
            </a:effectRef>
            <a:fontRef idx="minor">
              <a:schemeClr val="lt1"/>
            </a:fontRef>
          </p:style>
        </p:sp>
      </p:grpSp>
      <p:pic>
        <p:nvPicPr>
          <p:cNvPr id="31" name="Graphic 30" descr="Research">
            <a:extLst>
              <a:ext uri="{FF2B5EF4-FFF2-40B4-BE49-F238E27FC236}">
                <a16:creationId xmlns:a16="http://schemas.microsoft.com/office/drawing/2014/main" xmlns="" id="{971FF453-1B99-7643-ABF1-85A4C249C77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843329" y="1345864"/>
            <a:ext cx="505342" cy="505342"/>
          </a:xfrm>
          <a:prstGeom prst="rect">
            <a:avLst/>
          </a:prstGeom>
        </p:spPr>
      </p:pic>
      <p:pic>
        <p:nvPicPr>
          <p:cNvPr id="34" name="Graphic 33">
            <a:extLst>
              <a:ext uri="{FF2B5EF4-FFF2-40B4-BE49-F238E27FC236}">
                <a16:creationId xmlns:a16="http://schemas.microsoft.com/office/drawing/2014/main" xmlns="" id="{BB9D5745-ABFE-8B4A-953F-E059C9A3BF4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flipH="1">
            <a:off x="10382642" y="1303017"/>
            <a:ext cx="475798" cy="475798"/>
          </a:xfrm>
          <a:prstGeom prst="rect">
            <a:avLst/>
          </a:prstGeom>
        </p:spPr>
      </p:pic>
      <p:pic>
        <p:nvPicPr>
          <p:cNvPr id="36" name="Graphic 35">
            <a:extLst>
              <a:ext uri="{FF2B5EF4-FFF2-40B4-BE49-F238E27FC236}">
                <a16:creationId xmlns:a16="http://schemas.microsoft.com/office/drawing/2014/main" xmlns="" id="{199CF982-600F-F440-9143-11CFD63E5EB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rot="10800000">
            <a:off x="1997331" y="5999646"/>
            <a:ext cx="602339" cy="212192"/>
          </a:xfrm>
          <a:prstGeom prst="rect">
            <a:avLst/>
          </a:prstGeom>
        </p:spPr>
      </p:pic>
      <p:pic>
        <p:nvPicPr>
          <p:cNvPr id="37" name="Graphic 36">
            <a:extLst>
              <a:ext uri="{FF2B5EF4-FFF2-40B4-BE49-F238E27FC236}">
                <a16:creationId xmlns:a16="http://schemas.microsoft.com/office/drawing/2014/main" xmlns="" id="{C4281A9A-47DF-F548-BA85-1D4E602EB4C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rot="10800000">
            <a:off x="4453010" y="6005998"/>
            <a:ext cx="602339" cy="212192"/>
          </a:xfrm>
          <a:prstGeom prst="rect">
            <a:avLst/>
          </a:prstGeom>
        </p:spPr>
      </p:pic>
      <p:pic>
        <p:nvPicPr>
          <p:cNvPr id="38" name="Graphic 37">
            <a:extLst>
              <a:ext uri="{FF2B5EF4-FFF2-40B4-BE49-F238E27FC236}">
                <a16:creationId xmlns:a16="http://schemas.microsoft.com/office/drawing/2014/main" xmlns="" id="{D3210870-7919-6849-9B71-61D65B4EBF7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rot="10800000">
            <a:off x="7136653" y="6005998"/>
            <a:ext cx="602339" cy="212192"/>
          </a:xfrm>
          <a:prstGeom prst="rect">
            <a:avLst/>
          </a:prstGeom>
        </p:spPr>
      </p:pic>
      <p:pic>
        <p:nvPicPr>
          <p:cNvPr id="39" name="Graphic 38">
            <a:extLst>
              <a:ext uri="{FF2B5EF4-FFF2-40B4-BE49-F238E27FC236}">
                <a16:creationId xmlns:a16="http://schemas.microsoft.com/office/drawing/2014/main" xmlns="" id="{65AC2253-A826-3149-8E7B-658D9976C57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rot="10800000">
            <a:off x="9217956" y="5994837"/>
            <a:ext cx="602339" cy="212192"/>
          </a:xfrm>
          <a:prstGeom prst="rect">
            <a:avLst/>
          </a:prstGeom>
        </p:spPr>
      </p:pic>
    </p:spTree>
    <p:extLst>
      <p:ext uri="{BB962C8B-B14F-4D97-AF65-F5344CB8AC3E}">
        <p14:creationId xmlns:p14="http://schemas.microsoft.com/office/powerpoint/2010/main" val="109533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6746" y="609600"/>
            <a:ext cx="3729076" cy="1320800"/>
          </a:xfrm>
        </p:spPr>
        <p:txBody>
          <a:bodyPr vert="horz" lIns="91440" tIns="45720" rIns="91440" bIns="45720" rtlCol="0" anchor="ctr">
            <a:normAutofit/>
          </a:bodyPr>
          <a:lstStyle/>
          <a:p>
            <a:r>
              <a:rPr lang="en-US" dirty="0"/>
              <a:t>Data Collection</a:t>
            </a:r>
          </a:p>
        </p:txBody>
      </p:sp>
      <p:sp>
        <p:nvSpPr>
          <p:cNvPr id="8" name="Rectangle 7">
            <a:extLst>
              <a:ext uri="{FF2B5EF4-FFF2-40B4-BE49-F238E27FC236}">
                <a16:creationId xmlns:a16="http://schemas.microsoft.com/office/drawing/2014/main" xmlns="" id="{C27BFC17-D80F-5043-883C-62F6B06E34B1}"/>
              </a:ext>
            </a:extLst>
          </p:cNvPr>
          <p:cNvSpPr/>
          <p:nvPr/>
        </p:nvSpPr>
        <p:spPr>
          <a:xfrm>
            <a:off x="685167" y="2160589"/>
            <a:ext cx="4249690" cy="4288701"/>
          </a:xfrm>
          <a:prstGeom prst="rect">
            <a:avLst/>
          </a:prstGeom>
        </p:spPr>
        <p:txBody>
          <a:bodyPr vert="horz" lIns="91440" tIns="45720" rIns="91440" bIns="45720" rtlCol="0">
            <a:normAutofit/>
          </a:bodyPr>
          <a:lstStyle/>
          <a:p>
            <a:pPr marL="342900" indent="-342900"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NEOM Solar</a:t>
            </a:r>
          </a:p>
          <a:p>
            <a:pPr marL="800100" lvl="1" indent="-342900" defTabSz="457200">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rPr>
              <a:t>Use data from source - Renewable Resource Atlas (</a:t>
            </a:r>
            <a:r>
              <a:rPr lang="en-US" sz="1600" dirty="0">
                <a:solidFill>
                  <a:schemeClr val="tx1">
                    <a:lumMod val="75000"/>
                    <a:lumOff val="25000"/>
                  </a:schemeClr>
                </a:solidFill>
                <a:hlinkClick r:id="rId2">
                  <a:extLst>
                    <a:ext uri="{A12FA001-AC4F-418D-AE19-62706E023703}">
                      <ahyp:hlinkClr xmlns:ahyp="http://schemas.microsoft.com/office/drawing/2018/hyperlinkcolor" xmlns="" val="tx"/>
                    </a:ext>
                  </a:extLst>
                </a:hlinkClick>
              </a:rPr>
              <a:t>https://rratlas.energy.gov.sa/</a:t>
            </a:r>
            <a:r>
              <a:rPr lang="en-US" sz="1600" dirty="0">
                <a:solidFill>
                  <a:schemeClr val="tx1">
                    <a:lumMod val="75000"/>
                    <a:lumOff val="25000"/>
                  </a:schemeClr>
                </a:solidFill>
              </a:rPr>
              <a:t>)</a:t>
            </a:r>
          </a:p>
          <a:p>
            <a:pPr marL="800100" lvl="1" indent="-342900" defTabSz="457200">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rPr>
              <a:t>Find out locations of Solar panel data collection centers'</a:t>
            </a:r>
          </a:p>
          <a:p>
            <a:pPr marL="800100" lvl="1" indent="-342900" defTabSz="457200">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rPr>
              <a:t>Filter out and find locations closer to the NEOM area. Create a map detailing levels in terms of closeness to NEOM </a:t>
            </a:r>
          </a:p>
          <a:p>
            <a:pPr marL="800100" lvl="1" indent="-342900" defTabSz="457200">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rPr>
              <a:t>Combine Closest + Level 1 + Level 2 + Level 3 together based on required data points to train Neural Network</a:t>
            </a:r>
          </a:p>
          <a:p>
            <a:pPr marL="800100" lvl="1" indent="-342900" defTabSz="457200">
              <a:lnSpc>
                <a:spcPct val="90000"/>
              </a:lnSpc>
              <a:spcBef>
                <a:spcPts val="1000"/>
              </a:spcBef>
              <a:buClr>
                <a:schemeClr val="accent1"/>
              </a:buClr>
              <a:buSzPct val="80000"/>
              <a:buFont typeface="Wingdings 3" charset="2"/>
              <a:buChar char=""/>
            </a:pPr>
            <a:r>
              <a:rPr lang="en-MY" sz="1600" dirty="0">
                <a:solidFill>
                  <a:schemeClr val="tx1">
                    <a:lumMod val="75000"/>
                    <a:lumOff val="25000"/>
                  </a:schemeClr>
                </a:solidFill>
              </a:rPr>
              <a:t>Calculate Solar energy generated</a:t>
            </a:r>
            <a:endParaRPr lang="en-US" sz="1600" dirty="0">
              <a:solidFill>
                <a:schemeClr val="tx1">
                  <a:lumMod val="75000"/>
                  <a:lumOff val="25000"/>
                </a:schemeClr>
              </a:solidFill>
            </a:endParaRPr>
          </a:p>
          <a:p>
            <a:pPr marL="800100" lvl="1" indent="-342900" defTabSz="457200">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p:txBody>
      </p:sp>
      <p:pic>
        <p:nvPicPr>
          <p:cNvPr id="3" name="Picture 2" descr="A close up of a map&#10;&#10;Description automatically generated">
            <a:extLst>
              <a:ext uri="{FF2B5EF4-FFF2-40B4-BE49-F238E27FC236}">
                <a16:creationId xmlns:a16="http://schemas.microsoft.com/office/drawing/2014/main" xmlns="" id="{46D02151-1277-3741-AB4B-F5C14E4A4364}"/>
              </a:ext>
            </a:extLst>
          </p:cNvPr>
          <p:cNvPicPr>
            <a:picLocks noChangeAspect="1"/>
          </p:cNvPicPr>
          <p:nvPr/>
        </p:nvPicPr>
        <p:blipFill>
          <a:blip r:embed="rId3"/>
          <a:stretch>
            <a:fillRect/>
          </a:stretch>
        </p:blipFill>
        <p:spPr>
          <a:xfrm>
            <a:off x="5484806" y="1741544"/>
            <a:ext cx="5052565" cy="3991525"/>
          </a:xfrm>
          <a:prstGeom prst="rect">
            <a:avLst/>
          </a:prstGeom>
        </p:spPr>
      </p:pic>
      <p:sp>
        <p:nvSpPr>
          <p:cNvPr id="2" name="TextBox 1">
            <a:extLst>
              <a:ext uri="{FF2B5EF4-FFF2-40B4-BE49-F238E27FC236}">
                <a16:creationId xmlns:a16="http://schemas.microsoft.com/office/drawing/2014/main" xmlns="" id="{DB8D49F9-58E4-4947-B931-C7DBDFD705F5}"/>
              </a:ext>
            </a:extLst>
          </p:cNvPr>
          <p:cNvSpPr txBox="1"/>
          <p:nvPr/>
        </p:nvSpPr>
        <p:spPr>
          <a:xfrm>
            <a:off x="6421773" y="6079958"/>
            <a:ext cx="3701143" cy="369332"/>
          </a:xfrm>
          <a:prstGeom prst="rect">
            <a:avLst/>
          </a:prstGeom>
          <a:noFill/>
        </p:spPr>
        <p:txBody>
          <a:bodyPr wrap="square" rtlCol="0">
            <a:spAutoFit/>
          </a:bodyPr>
          <a:lstStyle/>
          <a:p>
            <a:r>
              <a:rPr lang="en-US" dirty="0"/>
              <a:t>Solar Stations Mapped to NEOM</a:t>
            </a:r>
          </a:p>
        </p:txBody>
      </p:sp>
    </p:spTree>
    <p:extLst>
      <p:ext uri="{BB962C8B-B14F-4D97-AF65-F5344CB8AC3E}">
        <p14:creationId xmlns:p14="http://schemas.microsoft.com/office/powerpoint/2010/main" val="1790752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6746" y="609600"/>
            <a:ext cx="3729076" cy="1320800"/>
          </a:xfrm>
        </p:spPr>
        <p:txBody>
          <a:bodyPr vert="horz" lIns="91440" tIns="45720" rIns="91440" bIns="45720" rtlCol="0" anchor="ctr">
            <a:normAutofit/>
          </a:bodyPr>
          <a:lstStyle/>
          <a:p>
            <a:r>
              <a:rPr lang="en-US" dirty="0"/>
              <a:t>Data Collection</a:t>
            </a:r>
          </a:p>
        </p:txBody>
      </p:sp>
      <p:sp>
        <p:nvSpPr>
          <p:cNvPr id="8" name="Rectangle 7">
            <a:extLst>
              <a:ext uri="{FF2B5EF4-FFF2-40B4-BE49-F238E27FC236}">
                <a16:creationId xmlns:a16="http://schemas.microsoft.com/office/drawing/2014/main" xmlns="" id="{C27BFC17-D80F-5043-883C-62F6B06E34B1}"/>
              </a:ext>
            </a:extLst>
          </p:cNvPr>
          <p:cNvSpPr/>
          <p:nvPr/>
        </p:nvSpPr>
        <p:spPr>
          <a:xfrm>
            <a:off x="685167" y="2160589"/>
            <a:ext cx="4111422" cy="3919369"/>
          </a:xfrm>
          <a:prstGeom prst="rect">
            <a:avLst/>
          </a:prstGeom>
        </p:spPr>
        <p:txBody>
          <a:bodyPr vert="horz" lIns="91440" tIns="45720" rIns="91440" bIns="45720" rtlCol="0">
            <a:normAutofit/>
          </a:bodyPr>
          <a:lstStyle/>
          <a:p>
            <a:pPr marL="342900" indent="-342900"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NEOM Wind</a:t>
            </a:r>
          </a:p>
          <a:p>
            <a:pPr marL="800100" lvl="1" indent="-342900" defTabSz="457200">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rPr>
              <a:t>Use data from source - Renewable Resource Atlas (</a:t>
            </a:r>
            <a:r>
              <a:rPr lang="en-US" sz="1600" dirty="0">
                <a:solidFill>
                  <a:schemeClr val="tx1">
                    <a:lumMod val="75000"/>
                    <a:lumOff val="25000"/>
                  </a:schemeClr>
                </a:solidFill>
                <a:hlinkClick r:id="rId2">
                  <a:extLst>
                    <a:ext uri="{A12FA001-AC4F-418D-AE19-62706E023703}">
                      <ahyp:hlinkClr xmlns:ahyp="http://schemas.microsoft.com/office/drawing/2018/hyperlinkcolor" xmlns="" val="tx"/>
                    </a:ext>
                  </a:extLst>
                </a:hlinkClick>
              </a:rPr>
              <a:t>https://rratlas.energy.gov.sa/</a:t>
            </a:r>
            <a:r>
              <a:rPr lang="en-US" sz="1600" dirty="0">
                <a:solidFill>
                  <a:schemeClr val="tx1">
                    <a:lumMod val="75000"/>
                    <a:lumOff val="25000"/>
                  </a:schemeClr>
                </a:solidFill>
              </a:rPr>
              <a:t>)</a:t>
            </a:r>
          </a:p>
          <a:p>
            <a:pPr marL="800100" lvl="1" indent="-342900" defTabSz="457200">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rPr>
              <a:t>Filtered the data for the stations closer to NEOM.</a:t>
            </a:r>
          </a:p>
          <a:p>
            <a:pPr marL="800100" lvl="1" indent="-342900" defTabSz="457200">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rPr>
              <a:t>Normalization and Null values were handled.</a:t>
            </a:r>
          </a:p>
          <a:p>
            <a:pPr marL="800100" lvl="1" indent="-342900" defTabSz="457200">
              <a:lnSpc>
                <a:spcPct val="90000"/>
              </a:lnSpc>
              <a:spcBef>
                <a:spcPts val="1000"/>
              </a:spcBef>
              <a:buClr>
                <a:schemeClr val="accent1"/>
              </a:buClr>
              <a:buSzPct val="80000"/>
              <a:buFont typeface="Wingdings 3" charset="2"/>
              <a:buChar char=""/>
            </a:pPr>
            <a:r>
              <a:rPr lang="en-US" sz="1600" dirty="0">
                <a:solidFill>
                  <a:schemeClr val="tx1">
                    <a:lumMod val="75000"/>
                    <a:lumOff val="25000"/>
                  </a:schemeClr>
                </a:solidFill>
              </a:rPr>
              <a:t>Mapped the location to NEOM area.</a:t>
            </a:r>
          </a:p>
          <a:p>
            <a:pPr marL="800100" lvl="1" indent="-342900" defTabSz="457200">
              <a:lnSpc>
                <a:spcPct val="90000"/>
              </a:lnSpc>
              <a:spcBef>
                <a:spcPts val="1000"/>
              </a:spcBef>
              <a:buClr>
                <a:schemeClr val="accent1"/>
              </a:buClr>
              <a:buSzPct val="80000"/>
              <a:buFont typeface="Wingdings 3" charset="2"/>
              <a:buChar char=""/>
            </a:pPr>
            <a:r>
              <a:rPr lang="en-MY" sz="1600" dirty="0">
                <a:solidFill>
                  <a:schemeClr val="tx1">
                    <a:lumMod val="75000"/>
                    <a:lumOff val="25000"/>
                  </a:schemeClr>
                </a:solidFill>
              </a:rPr>
              <a:t>Calculate Wind energy generated for each station</a:t>
            </a:r>
            <a:endParaRPr lang="en-US" sz="1600" dirty="0">
              <a:solidFill>
                <a:schemeClr val="tx1">
                  <a:lumMod val="75000"/>
                  <a:lumOff val="25000"/>
                </a:schemeClr>
              </a:solidFill>
            </a:endParaRPr>
          </a:p>
          <a:p>
            <a:pPr marL="800100" lvl="1" indent="-342900" defTabSz="457200">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p:txBody>
      </p:sp>
      <p:pic>
        <p:nvPicPr>
          <p:cNvPr id="5" name="Picture 4">
            <a:extLst>
              <a:ext uri="{FF2B5EF4-FFF2-40B4-BE49-F238E27FC236}">
                <a16:creationId xmlns:a16="http://schemas.microsoft.com/office/drawing/2014/main" xmlns="" id="{27226C50-D0EC-423E-A8C1-F8CA1D6CE4E7}"/>
              </a:ext>
            </a:extLst>
          </p:cNvPr>
          <p:cNvPicPr>
            <a:picLocks noChangeAspect="1"/>
          </p:cNvPicPr>
          <p:nvPr/>
        </p:nvPicPr>
        <p:blipFill>
          <a:blip r:embed="rId3"/>
          <a:stretch>
            <a:fillRect/>
          </a:stretch>
        </p:blipFill>
        <p:spPr>
          <a:xfrm>
            <a:off x="5060469" y="2160589"/>
            <a:ext cx="6828249" cy="3475611"/>
          </a:xfrm>
          <a:prstGeom prst="rect">
            <a:avLst/>
          </a:prstGeom>
        </p:spPr>
      </p:pic>
    </p:spTree>
    <p:extLst>
      <p:ext uri="{BB962C8B-B14F-4D97-AF65-F5344CB8AC3E}">
        <p14:creationId xmlns:p14="http://schemas.microsoft.com/office/powerpoint/2010/main" val="2828786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74A06E94-02E8-B142-BE79-D16A4DEC97A9}"/>
              </a:ext>
            </a:extLst>
          </p:cNvPr>
          <p:cNvGrpSpPr/>
          <p:nvPr/>
        </p:nvGrpSpPr>
        <p:grpSpPr>
          <a:xfrm>
            <a:off x="5381897" y="1383364"/>
            <a:ext cx="5212962" cy="3711179"/>
            <a:chOff x="5762172" y="2022928"/>
            <a:chExt cx="4837533" cy="2812143"/>
          </a:xfrm>
        </p:grpSpPr>
        <p:pic>
          <p:nvPicPr>
            <p:cNvPr id="5" name="Picture 4">
              <a:extLst>
                <a:ext uri="{FF2B5EF4-FFF2-40B4-BE49-F238E27FC236}">
                  <a16:creationId xmlns:a16="http://schemas.microsoft.com/office/drawing/2014/main" xmlns="" id="{FCF2150D-3041-0346-B50E-6A0F40BF8C69}"/>
                </a:ext>
              </a:extLst>
            </p:cNvPr>
            <p:cNvPicPr>
              <a:picLocks noChangeAspect="1"/>
            </p:cNvPicPr>
            <p:nvPr/>
          </p:nvPicPr>
          <p:blipFill>
            <a:blip r:embed="rId2"/>
            <a:stretch>
              <a:fillRect/>
            </a:stretch>
          </p:blipFill>
          <p:spPr>
            <a:xfrm>
              <a:off x="5981805" y="2022928"/>
              <a:ext cx="4617900" cy="2812143"/>
            </a:xfrm>
            <a:prstGeom prst="rect">
              <a:avLst/>
            </a:prstGeom>
          </p:spPr>
        </p:pic>
        <p:sp>
          <p:nvSpPr>
            <p:cNvPr id="7" name="TextBox 8">
              <a:extLst>
                <a:ext uri="{FF2B5EF4-FFF2-40B4-BE49-F238E27FC236}">
                  <a16:creationId xmlns:a16="http://schemas.microsoft.com/office/drawing/2014/main" xmlns="" id="{6C273D9C-7DCF-4F28-A264-82F3D747981C}"/>
                </a:ext>
              </a:extLst>
            </p:cNvPr>
            <p:cNvSpPr txBox="1"/>
            <p:nvPr/>
          </p:nvSpPr>
          <p:spPr>
            <a:xfrm>
              <a:off x="5762172" y="3128918"/>
              <a:ext cx="1213002"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b="1" dirty="0"/>
                <a:t>Nacelle containing generator</a:t>
              </a:r>
            </a:p>
          </p:txBody>
        </p:sp>
        <p:sp>
          <p:nvSpPr>
            <p:cNvPr id="9" name="TextBox 8">
              <a:extLst>
                <a:ext uri="{FF2B5EF4-FFF2-40B4-BE49-F238E27FC236}">
                  <a16:creationId xmlns:a16="http://schemas.microsoft.com/office/drawing/2014/main" xmlns="" id="{B9962559-E73E-4946-9242-3E6236FFDF85}"/>
                </a:ext>
              </a:extLst>
            </p:cNvPr>
            <p:cNvSpPr txBox="1"/>
            <p:nvPr/>
          </p:nvSpPr>
          <p:spPr>
            <a:xfrm>
              <a:off x="6637093" y="3970297"/>
              <a:ext cx="1584176" cy="261610"/>
            </a:xfrm>
            <a:prstGeom prst="rect">
              <a:avLst/>
            </a:prstGeom>
            <a:noFill/>
          </p:spPr>
          <p:txBody>
            <a:bodyPr wrap="square" rtlCol="0">
              <a:spAutoFit/>
            </a:bodyPr>
            <a:lstStyle>
              <a:defPPr>
                <a:defRPr lang="en-US"/>
              </a:defPPr>
              <a:lvl1pPr>
                <a:defRPr sz="1100" b="1"/>
              </a:lvl1pPr>
            </a:lstStyle>
            <a:p>
              <a:r>
                <a:rPr lang="en-GB" dirty="0"/>
                <a:t>Tower</a:t>
              </a:r>
            </a:p>
          </p:txBody>
        </p:sp>
        <p:sp>
          <p:nvSpPr>
            <p:cNvPr id="11" name="TextBox 10">
              <a:extLst>
                <a:ext uri="{FF2B5EF4-FFF2-40B4-BE49-F238E27FC236}">
                  <a16:creationId xmlns:a16="http://schemas.microsoft.com/office/drawing/2014/main" xmlns="" id="{405B9E5D-C837-5A4A-A555-D39557F81F69}"/>
                </a:ext>
              </a:extLst>
            </p:cNvPr>
            <p:cNvSpPr txBox="1"/>
            <p:nvPr/>
          </p:nvSpPr>
          <p:spPr>
            <a:xfrm>
              <a:off x="8880904" y="2525548"/>
              <a:ext cx="1338188" cy="504481"/>
            </a:xfrm>
            <a:prstGeom prst="rect">
              <a:avLst/>
            </a:prstGeom>
            <a:noFill/>
          </p:spPr>
          <p:txBody>
            <a:bodyPr wrap="square" rtlCol="0">
              <a:spAutoFit/>
            </a:bodyPr>
            <a:lstStyle>
              <a:defPPr>
                <a:defRPr lang="en-US"/>
              </a:defPPr>
              <a:lvl1pPr>
                <a:defRPr sz="1100" b="1"/>
              </a:lvl1pPr>
            </a:lstStyle>
            <a:p>
              <a:r>
                <a:rPr lang="en-GB" dirty="0"/>
                <a:t>Propeller Blade</a:t>
              </a:r>
            </a:p>
          </p:txBody>
        </p:sp>
        <p:cxnSp>
          <p:nvCxnSpPr>
            <p:cNvPr id="12" name="Straight Arrow Connector 11">
              <a:extLst>
                <a:ext uri="{FF2B5EF4-FFF2-40B4-BE49-F238E27FC236}">
                  <a16:creationId xmlns:a16="http://schemas.microsoft.com/office/drawing/2014/main" xmlns="" id="{BFD437BA-7D27-9042-83CB-6CC67A5C8937}"/>
                </a:ext>
              </a:extLst>
            </p:cNvPr>
            <p:cNvCxnSpPr>
              <a:cxnSpLocks/>
            </p:cNvCxnSpPr>
            <p:nvPr/>
          </p:nvCxnSpPr>
          <p:spPr>
            <a:xfrm flipH="1">
              <a:off x="7828815" y="2609603"/>
              <a:ext cx="107461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9A66B5E1-02B5-CC41-90E8-0951F761F5C3}"/>
                </a:ext>
              </a:extLst>
            </p:cNvPr>
            <p:cNvCxnSpPr>
              <a:cxnSpLocks/>
            </p:cNvCxnSpPr>
            <p:nvPr/>
          </p:nvCxnSpPr>
          <p:spPr>
            <a:xfrm flipV="1">
              <a:off x="6574971" y="3030028"/>
              <a:ext cx="619836" cy="4900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F0BC295-FCC5-AB4C-9789-1DCAB5AC08E0}"/>
                </a:ext>
              </a:extLst>
            </p:cNvPr>
            <p:cNvCxnSpPr>
              <a:cxnSpLocks/>
            </p:cNvCxnSpPr>
            <p:nvPr/>
          </p:nvCxnSpPr>
          <p:spPr>
            <a:xfrm>
              <a:off x="6661322" y="4182138"/>
              <a:ext cx="53348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itle 1"/>
          <p:cNvSpPr>
            <a:spLocks noGrp="1"/>
          </p:cNvSpPr>
          <p:nvPr>
            <p:ph type="title"/>
          </p:nvPr>
        </p:nvSpPr>
        <p:spPr>
          <a:xfrm>
            <a:off x="676746" y="609600"/>
            <a:ext cx="3729076" cy="1320800"/>
          </a:xfrm>
        </p:spPr>
        <p:txBody>
          <a:bodyPr vert="horz" lIns="91440" tIns="45720" rIns="91440" bIns="45720" rtlCol="0" anchor="ctr">
            <a:normAutofit/>
          </a:bodyPr>
          <a:lstStyle/>
          <a:p>
            <a:r>
              <a:rPr lang="en-US" dirty="0"/>
              <a:t>Formulation</a:t>
            </a:r>
          </a:p>
        </p:txBody>
      </p:sp>
      <p:sp>
        <p:nvSpPr>
          <p:cNvPr id="8" name="Rectangle 7">
            <a:extLst>
              <a:ext uri="{FF2B5EF4-FFF2-40B4-BE49-F238E27FC236}">
                <a16:creationId xmlns:a16="http://schemas.microsoft.com/office/drawing/2014/main" xmlns="" id="{C27BFC17-D80F-5043-883C-62F6B06E34B1}"/>
              </a:ext>
            </a:extLst>
          </p:cNvPr>
          <p:cNvSpPr/>
          <p:nvPr/>
        </p:nvSpPr>
        <p:spPr>
          <a:xfrm>
            <a:off x="685167" y="2160589"/>
            <a:ext cx="4111422" cy="3919369"/>
          </a:xfrm>
          <a:prstGeom prst="rect">
            <a:avLst/>
          </a:prstGeom>
        </p:spPr>
        <p:txBody>
          <a:bodyPr vert="horz" lIns="91440" tIns="45720" rIns="91440" bIns="45720" rtlCol="0">
            <a:normAutofit/>
          </a:bodyPr>
          <a:lstStyle/>
          <a:p>
            <a:pPr marL="342900" indent="-342900"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Wind Energy</a:t>
            </a:r>
          </a:p>
          <a:p>
            <a:pPr marL="800100" lvl="1" indent="-342900" defTabSz="457200">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p:txBody>
      </p:sp>
      <p:sp>
        <p:nvSpPr>
          <p:cNvPr id="18" name="Rectangle 17">
            <a:extLst>
              <a:ext uri="{FF2B5EF4-FFF2-40B4-BE49-F238E27FC236}">
                <a16:creationId xmlns:a16="http://schemas.microsoft.com/office/drawing/2014/main" xmlns="" id="{59A4CE13-A1C1-6241-A3FF-527D4B4FDB2F}"/>
              </a:ext>
            </a:extLst>
          </p:cNvPr>
          <p:cNvSpPr/>
          <p:nvPr/>
        </p:nvSpPr>
        <p:spPr>
          <a:xfrm>
            <a:off x="352581" y="2905710"/>
            <a:ext cx="4448654" cy="584775"/>
          </a:xfrm>
          <a:prstGeom prst="rect">
            <a:avLst/>
          </a:prstGeom>
        </p:spPr>
        <p:txBody>
          <a:bodyPr wrap="none">
            <a:spAutoFit/>
          </a:bodyPr>
          <a:lstStyle/>
          <a:p>
            <a:pPr algn="ctr"/>
            <a:r>
              <a:rPr lang="el-GR" sz="1600" dirty="0">
                <a:solidFill>
                  <a:schemeClr val="tx1">
                    <a:lumMod val="75000"/>
                    <a:lumOff val="25000"/>
                  </a:schemeClr>
                </a:solidFill>
              </a:rPr>
              <a:t>P = π/2 * r² * v³ * ρ * η</a:t>
            </a:r>
            <a:r>
              <a:rPr lang="en-GB" sz="1600" dirty="0">
                <a:solidFill>
                  <a:schemeClr val="tx1">
                    <a:lumMod val="75000"/>
                    <a:lumOff val="25000"/>
                  </a:schemeClr>
                </a:solidFill>
              </a:rPr>
              <a:t> </a:t>
            </a:r>
          </a:p>
          <a:p>
            <a:pPr algn="ctr"/>
            <a:r>
              <a:rPr lang="en-US" sz="1600" dirty="0">
                <a:solidFill>
                  <a:schemeClr val="tx1">
                    <a:lumMod val="75000"/>
                    <a:lumOff val="25000"/>
                  </a:schemeClr>
                </a:solidFill>
              </a:rPr>
              <a:t>one watt is calculated as 1 W = 1 kg * m² / s³.</a:t>
            </a:r>
            <a:endParaRPr lang="en-GB" sz="1600" baseline="30000" dirty="0">
              <a:solidFill>
                <a:schemeClr val="tx1">
                  <a:lumMod val="75000"/>
                  <a:lumOff val="25000"/>
                </a:schemeClr>
              </a:solidFill>
            </a:endParaRPr>
          </a:p>
        </p:txBody>
      </p:sp>
      <p:sp>
        <p:nvSpPr>
          <p:cNvPr id="19" name="Rectangle 18">
            <a:extLst>
              <a:ext uri="{FF2B5EF4-FFF2-40B4-BE49-F238E27FC236}">
                <a16:creationId xmlns:a16="http://schemas.microsoft.com/office/drawing/2014/main" xmlns="" id="{F8F04ECE-A91D-1440-A466-9C601DB2F373}"/>
              </a:ext>
            </a:extLst>
          </p:cNvPr>
          <p:cNvSpPr/>
          <p:nvPr/>
        </p:nvSpPr>
        <p:spPr>
          <a:xfrm>
            <a:off x="691674" y="4110023"/>
            <a:ext cx="3458383" cy="1323439"/>
          </a:xfrm>
          <a:prstGeom prst="rect">
            <a:avLst/>
          </a:prstGeom>
        </p:spPr>
        <p:txBody>
          <a:bodyPr wrap="none">
            <a:spAutoFit/>
          </a:bodyPr>
          <a:lstStyle/>
          <a:p>
            <a:r>
              <a:rPr lang="en-GB" sz="1600" dirty="0">
                <a:solidFill>
                  <a:schemeClr val="tx1">
                    <a:lumMod val="75000"/>
                    <a:lumOff val="25000"/>
                  </a:schemeClr>
                </a:solidFill>
              </a:rPr>
              <a:t>Radius r (metres), </a:t>
            </a:r>
          </a:p>
          <a:p>
            <a:r>
              <a:rPr lang="en-GB" sz="1600" dirty="0">
                <a:solidFill>
                  <a:schemeClr val="tx1">
                    <a:lumMod val="75000"/>
                    <a:lumOff val="25000"/>
                  </a:schemeClr>
                </a:solidFill>
              </a:rPr>
              <a:t>Wind speed v (metres per second), </a:t>
            </a:r>
          </a:p>
          <a:p>
            <a:r>
              <a:rPr lang="en-GB" sz="1600" dirty="0">
                <a:solidFill>
                  <a:schemeClr val="tx1">
                    <a:lumMod val="75000"/>
                    <a:lumOff val="25000"/>
                  </a:schemeClr>
                </a:solidFill>
              </a:rPr>
              <a:t>Air density </a:t>
            </a:r>
            <a:r>
              <a:rPr lang="el-GR" sz="1600" dirty="0">
                <a:solidFill>
                  <a:schemeClr val="tx1">
                    <a:lumMod val="75000"/>
                    <a:lumOff val="25000"/>
                  </a:schemeClr>
                </a:solidFill>
              </a:rPr>
              <a:t>ρ (</a:t>
            </a:r>
            <a:r>
              <a:rPr lang="en-GB" sz="1600" dirty="0">
                <a:solidFill>
                  <a:schemeClr val="tx1">
                    <a:lumMod val="75000"/>
                    <a:lumOff val="25000"/>
                  </a:schemeClr>
                </a:solidFill>
              </a:rPr>
              <a:t>kgm3), </a:t>
            </a:r>
          </a:p>
          <a:p>
            <a:r>
              <a:rPr lang="en-GB" sz="1600" dirty="0">
                <a:solidFill>
                  <a:schemeClr val="tx1">
                    <a:lumMod val="75000"/>
                    <a:lumOff val="25000"/>
                  </a:schemeClr>
                </a:solidFill>
              </a:rPr>
              <a:t>Efficiency factor </a:t>
            </a:r>
            <a:r>
              <a:rPr lang="el-GR" sz="1600" dirty="0">
                <a:solidFill>
                  <a:schemeClr val="tx1">
                    <a:lumMod val="75000"/>
                    <a:lumOff val="25000"/>
                  </a:schemeClr>
                </a:solidFill>
              </a:rPr>
              <a:t>η (%), </a:t>
            </a:r>
            <a:endParaRPr lang="en-GB" sz="1600" dirty="0">
              <a:solidFill>
                <a:schemeClr val="tx1">
                  <a:lumMod val="75000"/>
                  <a:lumOff val="25000"/>
                </a:schemeClr>
              </a:solidFill>
            </a:endParaRPr>
          </a:p>
          <a:p>
            <a:r>
              <a:rPr lang="en-GB" sz="1600" dirty="0">
                <a:solidFill>
                  <a:schemeClr val="tx1">
                    <a:lumMod val="75000"/>
                    <a:lumOff val="25000"/>
                  </a:schemeClr>
                </a:solidFill>
              </a:rPr>
              <a:t>Power P (kilowatts)</a:t>
            </a:r>
          </a:p>
        </p:txBody>
      </p:sp>
      <p:sp>
        <p:nvSpPr>
          <p:cNvPr id="24" name="Oval 23">
            <a:extLst>
              <a:ext uri="{FF2B5EF4-FFF2-40B4-BE49-F238E27FC236}">
                <a16:creationId xmlns:a16="http://schemas.microsoft.com/office/drawing/2014/main" xmlns="" id="{37A800DE-FF8D-4344-A918-B4713DF9DD45}"/>
              </a:ext>
            </a:extLst>
          </p:cNvPr>
          <p:cNvSpPr/>
          <p:nvPr/>
        </p:nvSpPr>
        <p:spPr>
          <a:xfrm>
            <a:off x="6096000" y="1592368"/>
            <a:ext cx="1962031" cy="19683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xmlns="" id="{CFF7A5BA-5B9E-A141-B086-90A491C2EDEA}"/>
              </a:ext>
            </a:extLst>
          </p:cNvPr>
          <p:cNvSpPr txBox="1"/>
          <p:nvPr/>
        </p:nvSpPr>
        <p:spPr>
          <a:xfrm>
            <a:off x="6745891" y="921575"/>
            <a:ext cx="1040289" cy="260215"/>
          </a:xfrm>
          <a:prstGeom prst="rect">
            <a:avLst/>
          </a:prstGeom>
          <a:noFill/>
        </p:spPr>
        <p:txBody>
          <a:bodyPr wrap="square" rtlCol="0">
            <a:spAutoFit/>
          </a:bodyPr>
          <a:lstStyle>
            <a:defPPr>
              <a:defRPr lang="en-US"/>
            </a:defPPr>
            <a:lvl1pPr>
              <a:defRPr sz="1100" b="1"/>
            </a:lvl1pPr>
          </a:lstStyle>
          <a:p>
            <a:r>
              <a:rPr lang="en-GB" dirty="0"/>
              <a:t>Swept Area</a:t>
            </a:r>
          </a:p>
        </p:txBody>
      </p:sp>
      <p:cxnSp>
        <p:nvCxnSpPr>
          <p:cNvPr id="29" name="Straight Arrow Connector 28">
            <a:extLst>
              <a:ext uri="{FF2B5EF4-FFF2-40B4-BE49-F238E27FC236}">
                <a16:creationId xmlns:a16="http://schemas.microsoft.com/office/drawing/2014/main" xmlns="" id="{6BC5BB81-AD26-B940-90D7-56B7D816CBEC}"/>
              </a:ext>
            </a:extLst>
          </p:cNvPr>
          <p:cNvCxnSpPr>
            <a:cxnSpLocks/>
          </p:cNvCxnSpPr>
          <p:nvPr/>
        </p:nvCxnSpPr>
        <p:spPr>
          <a:xfrm flipH="1">
            <a:off x="7077015" y="1141016"/>
            <a:ext cx="202526" cy="41476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D93C78B2-0837-5F4B-B190-F3A23F97C0C7}"/>
              </a:ext>
            </a:extLst>
          </p:cNvPr>
          <p:cNvCxnSpPr>
            <a:endCxn id="24" idx="6"/>
          </p:cNvCxnSpPr>
          <p:nvPr/>
        </p:nvCxnSpPr>
        <p:spPr>
          <a:xfrm>
            <a:off x="7135146" y="2576531"/>
            <a:ext cx="922885" cy="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E3D2EE4D-AE06-FC48-8E83-C44C8C36EB91}"/>
              </a:ext>
            </a:extLst>
          </p:cNvPr>
          <p:cNvCxnSpPr>
            <a:cxnSpLocks/>
          </p:cNvCxnSpPr>
          <p:nvPr/>
        </p:nvCxnSpPr>
        <p:spPr>
          <a:xfrm flipH="1" flipV="1">
            <a:off x="7781884" y="2604132"/>
            <a:ext cx="276147" cy="53763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27E3C524-8E60-5640-931F-71CE11F5E882}"/>
              </a:ext>
            </a:extLst>
          </p:cNvPr>
          <p:cNvSpPr txBox="1"/>
          <p:nvPr/>
        </p:nvSpPr>
        <p:spPr>
          <a:xfrm>
            <a:off x="7991314" y="3002769"/>
            <a:ext cx="922886" cy="430887"/>
          </a:xfrm>
          <a:prstGeom prst="rect">
            <a:avLst/>
          </a:prstGeom>
          <a:noFill/>
        </p:spPr>
        <p:txBody>
          <a:bodyPr wrap="square" rtlCol="0">
            <a:spAutoFit/>
          </a:bodyPr>
          <a:lstStyle>
            <a:defPPr>
              <a:defRPr lang="en-US"/>
            </a:defPPr>
            <a:lvl1pPr>
              <a:defRPr sz="1100" b="1"/>
            </a:lvl1pPr>
          </a:lstStyle>
          <a:p>
            <a:r>
              <a:rPr lang="en-GB" dirty="0"/>
              <a:t>Radius Blade</a:t>
            </a:r>
          </a:p>
        </p:txBody>
      </p:sp>
    </p:spTree>
    <p:extLst>
      <p:ext uri="{BB962C8B-B14F-4D97-AF65-F5344CB8AC3E}">
        <p14:creationId xmlns:p14="http://schemas.microsoft.com/office/powerpoint/2010/main" val="93635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6746" y="609600"/>
            <a:ext cx="3729076" cy="1320800"/>
          </a:xfrm>
        </p:spPr>
        <p:txBody>
          <a:bodyPr vert="horz" lIns="91440" tIns="45720" rIns="91440" bIns="45720" rtlCol="0" anchor="ctr">
            <a:normAutofit/>
          </a:bodyPr>
          <a:lstStyle/>
          <a:p>
            <a:r>
              <a:rPr lang="en-US" dirty="0"/>
              <a:t>Formulation</a:t>
            </a:r>
          </a:p>
        </p:txBody>
      </p:sp>
      <p:sp>
        <p:nvSpPr>
          <p:cNvPr id="8" name="Rectangle 7">
            <a:extLst>
              <a:ext uri="{FF2B5EF4-FFF2-40B4-BE49-F238E27FC236}">
                <a16:creationId xmlns:a16="http://schemas.microsoft.com/office/drawing/2014/main" xmlns="" id="{C27BFC17-D80F-5043-883C-62F6B06E34B1}"/>
              </a:ext>
            </a:extLst>
          </p:cNvPr>
          <p:cNvSpPr/>
          <p:nvPr/>
        </p:nvSpPr>
        <p:spPr>
          <a:xfrm>
            <a:off x="685167" y="2160589"/>
            <a:ext cx="4111422" cy="3919369"/>
          </a:xfrm>
          <a:prstGeom prst="rect">
            <a:avLst/>
          </a:prstGeom>
        </p:spPr>
        <p:txBody>
          <a:bodyPr vert="horz" lIns="91440" tIns="45720" rIns="91440" bIns="45720" rtlCol="0">
            <a:normAutofit/>
          </a:bodyPr>
          <a:lstStyle/>
          <a:p>
            <a:pPr marL="342900" indent="-342900"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Solar Energy</a:t>
            </a:r>
          </a:p>
          <a:p>
            <a:pPr marL="800100" lvl="1" indent="-342900" defTabSz="457200">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p:txBody>
      </p:sp>
      <p:sp>
        <p:nvSpPr>
          <p:cNvPr id="18" name="Rectangle 17">
            <a:extLst>
              <a:ext uri="{FF2B5EF4-FFF2-40B4-BE49-F238E27FC236}">
                <a16:creationId xmlns:a16="http://schemas.microsoft.com/office/drawing/2014/main" xmlns="" id="{59A4CE13-A1C1-6241-A3FF-527D4B4FDB2F}"/>
              </a:ext>
            </a:extLst>
          </p:cNvPr>
          <p:cNvSpPr/>
          <p:nvPr/>
        </p:nvSpPr>
        <p:spPr>
          <a:xfrm>
            <a:off x="849160" y="2896202"/>
            <a:ext cx="5246840" cy="1815882"/>
          </a:xfrm>
          <a:prstGeom prst="rect">
            <a:avLst/>
          </a:prstGeom>
        </p:spPr>
        <p:txBody>
          <a:bodyPr wrap="square">
            <a:spAutoFit/>
          </a:bodyPr>
          <a:lstStyle/>
          <a:p>
            <a:endParaRPr lang="en-GB" sz="1600" dirty="0">
              <a:solidFill>
                <a:schemeClr val="tx1">
                  <a:lumMod val="75000"/>
                  <a:lumOff val="25000"/>
                </a:schemeClr>
              </a:solidFill>
            </a:endParaRPr>
          </a:p>
          <a:p>
            <a:r>
              <a:rPr lang="en-GB" sz="1600" dirty="0">
                <a:solidFill>
                  <a:schemeClr val="tx1">
                    <a:lumMod val="75000"/>
                    <a:lumOff val="25000"/>
                  </a:schemeClr>
                </a:solidFill>
              </a:rPr>
              <a:t>       Energy output (kWh/month) = SOLAR ARRAY 				AREA (m2) x 				CONVERSION EFFICIENCY 			x SOLAR RADIATION FOR 			THE MONTH 				(kWh/m2/day)</a:t>
            </a:r>
          </a:p>
        </p:txBody>
      </p:sp>
      <p:sp>
        <p:nvSpPr>
          <p:cNvPr id="26" name="Oval 25">
            <a:extLst>
              <a:ext uri="{FF2B5EF4-FFF2-40B4-BE49-F238E27FC236}">
                <a16:creationId xmlns:a16="http://schemas.microsoft.com/office/drawing/2014/main" xmlns="" id="{5A8E74E3-29A6-B646-827D-B8F0C8FF69D6}"/>
              </a:ext>
            </a:extLst>
          </p:cNvPr>
          <p:cNvSpPr/>
          <p:nvPr/>
        </p:nvSpPr>
        <p:spPr>
          <a:xfrm>
            <a:off x="6409962" y="849688"/>
            <a:ext cx="4334490" cy="409302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80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6746" y="609600"/>
            <a:ext cx="3729076" cy="1320800"/>
          </a:xfrm>
        </p:spPr>
        <p:txBody>
          <a:bodyPr vert="horz" lIns="91440" tIns="45720" rIns="91440" bIns="45720" rtlCol="0" anchor="ctr">
            <a:normAutofit/>
          </a:bodyPr>
          <a:lstStyle/>
          <a:p>
            <a:r>
              <a:rPr lang="en-US" dirty="0"/>
              <a:t>Formulation</a:t>
            </a:r>
          </a:p>
        </p:txBody>
      </p:sp>
      <p:sp>
        <p:nvSpPr>
          <p:cNvPr id="8" name="Rectangle 7">
            <a:extLst>
              <a:ext uri="{FF2B5EF4-FFF2-40B4-BE49-F238E27FC236}">
                <a16:creationId xmlns:a16="http://schemas.microsoft.com/office/drawing/2014/main" xmlns="" id="{C27BFC17-D80F-5043-883C-62F6B06E34B1}"/>
              </a:ext>
            </a:extLst>
          </p:cNvPr>
          <p:cNvSpPr/>
          <p:nvPr/>
        </p:nvSpPr>
        <p:spPr>
          <a:xfrm>
            <a:off x="685167" y="2160589"/>
            <a:ext cx="5096872" cy="3919369"/>
          </a:xfrm>
          <a:prstGeom prst="rect">
            <a:avLst/>
          </a:prstGeom>
        </p:spPr>
        <p:txBody>
          <a:bodyPr vert="horz" lIns="91440" tIns="45720" rIns="91440" bIns="45720" rtlCol="0">
            <a:normAutofit fontScale="85000" lnSpcReduction="10000"/>
          </a:bodyPr>
          <a:lstStyle/>
          <a:p>
            <a:pPr marL="342900" indent="-342900"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Calculating Solar Energy Output</a:t>
            </a:r>
          </a:p>
          <a:p>
            <a:pPr marL="800100" lvl="1" indent="-342900" defTabSz="457200">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Step 1 </a:t>
            </a:r>
            <a:r>
              <a:rPr lang="en-US" dirty="0">
                <a:solidFill>
                  <a:schemeClr val="tx1">
                    <a:lumMod val="75000"/>
                    <a:lumOff val="25000"/>
                  </a:schemeClr>
                </a:solidFill>
              </a:rPr>
              <a:t>- Photovoltaic array area - 0.9906 m * 1.9812 m = 1.9625 m2 (62,000 of this = 15Mw)</a:t>
            </a:r>
          </a:p>
          <a:p>
            <a:pPr marL="800100" lvl="1" indent="-342900" defTabSz="457200">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Step 2 </a:t>
            </a:r>
            <a:r>
              <a:rPr lang="en-US" dirty="0">
                <a:solidFill>
                  <a:schemeClr val="tx1">
                    <a:lumMod val="75000"/>
                    <a:lumOff val="25000"/>
                  </a:schemeClr>
                </a:solidFill>
              </a:rPr>
              <a:t>- Tilt of the array (25.7 degree based on POWER_SinglePoint_Climatology_028d18N_034d85E_44f96c9a.csv)</a:t>
            </a:r>
          </a:p>
          <a:p>
            <a:pPr marL="800100" lvl="1" indent="-342900" defTabSz="457200">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Step 3 </a:t>
            </a:r>
            <a:r>
              <a:rPr lang="en-US" dirty="0">
                <a:solidFill>
                  <a:schemeClr val="tx1">
                    <a:lumMod val="75000"/>
                    <a:lumOff val="25000"/>
                  </a:schemeClr>
                </a:solidFill>
              </a:rPr>
              <a:t>- Determine annual radiation (2361.55 kWh/m2 per year)</a:t>
            </a:r>
          </a:p>
          <a:p>
            <a:pPr marL="800100" lvl="1" indent="-342900" defTabSz="457200">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Step 4 </a:t>
            </a:r>
            <a:r>
              <a:rPr lang="en-US" dirty="0">
                <a:solidFill>
                  <a:schemeClr val="tx1">
                    <a:lumMod val="75000"/>
                    <a:lumOff val="25000"/>
                  </a:schemeClr>
                </a:solidFill>
              </a:rPr>
              <a:t>- Find conversion efficiency (16.3%)</a:t>
            </a:r>
          </a:p>
          <a:p>
            <a:pPr marL="800100" lvl="1" indent="-342900"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         CAPACITY (kW DC) = (1 kW/m2) x (1.9625 m2) x 16.3% =  0.3198875 kW DC</a:t>
            </a:r>
          </a:p>
          <a:p>
            <a:pPr marL="800100" lvl="1" indent="-342900"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         CAPACITY (kW AC) = 0.3198875 kW x 95% = 0.303893125 kW AC</a:t>
            </a:r>
          </a:p>
          <a:p>
            <a:pPr marL="800100" lvl="1" indent="-342900" defTabSz="457200">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Step 5 </a:t>
            </a:r>
            <a:r>
              <a:rPr lang="en-US" dirty="0">
                <a:solidFill>
                  <a:schemeClr val="tx1">
                    <a:lumMod val="75000"/>
                    <a:lumOff val="25000"/>
                  </a:schemeClr>
                </a:solidFill>
              </a:rPr>
              <a:t>- Effect of temperature (At standard 25 degree temperature, efficiency is 16.3%)</a:t>
            </a:r>
          </a:p>
          <a:p>
            <a:pPr marL="800100" lvl="1" indent="-342900" defTabSz="457200">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p:txBody>
      </p:sp>
      <p:sp>
        <p:nvSpPr>
          <p:cNvPr id="26" name="Oval 25">
            <a:extLst>
              <a:ext uri="{FF2B5EF4-FFF2-40B4-BE49-F238E27FC236}">
                <a16:creationId xmlns:a16="http://schemas.microsoft.com/office/drawing/2014/main" xmlns="" id="{5A8E74E3-29A6-B646-827D-B8F0C8FF69D6}"/>
              </a:ext>
            </a:extLst>
          </p:cNvPr>
          <p:cNvSpPr/>
          <p:nvPr/>
        </p:nvSpPr>
        <p:spPr>
          <a:xfrm>
            <a:off x="6409962" y="849688"/>
            <a:ext cx="4334490" cy="409302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392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75173" y="0"/>
            <a:ext cx="9741418" cy="1320800"/>
          </a:xfrm>
        </p:spPr>
        <p:txBody>
          <a:bodyPr vert="horz" lIns="91440" tIns="45720" rIns="91440" bIns="45720" rtlCol="0" anchor="ctr">
            <a:normAutofit/>
          </a:bodyPr>
          <a:lstStyle/>
          <a:p>
            <a:r>
              <a:rPr lang="en-US" dirty="0"/>
              <a:t>Neural Network Architecture</a:t>
            </a:r>
          </a:p>
        </p:txBody>
      </p:sp>
      <p:pic>
        <p:nvPicPr>
          <p:cNvPr id="3" name="Picture 2">
            <a:extLst>
              <a:ext uri="{FF2B5EF4-FFF2-40B4-BE49-F238E27FC236}">
                <a16:creationId xmlns:a16="http://schemas.microsoft.com/office/drawing/2014/main" xmlns="" id="{707AA377-5FFC-43DE-9E38-0459AC0CC8BB}"/>
              </a:ext>
            </a:extLst>
          </p:cNvPr>
          <p:cNvPicPr>
            <a:picLocks noChangeAspect="1"/>
          </p:cNvPicPr>
          <p:nvPr/>
        </p:nvPicPr>
        <p:blipFill>
          <a:blip r:embed="rId2"/>
          <a:stretch>
            <a:fillRect/>
          </a:stretch>
        </p:blipFill>
        <p:spPr>
          <a:xfrm>
            <a:off x="1309687" y="900112"/>
            <a:ext cx="9572625" cy="5057775"/>
          </a:xfrm>
          <a:prstGeom prst="rect">
            <a:avLst/>
          </a:prstGeom>
        </p:spPr>
      </p:pic>
      <p:sp>
        <p:nvSpPr>
          <p:cNvPr id="6" name="Rectangle 5">
            <a:extLst>
              <a:ext uri="{FF2B5EF4-FFF2-40B4-BE49-F238E27FC236}">
                <a16:creationId xmlns:a16="http://schemas.microsoft.com/office/drawing/2014/main" xmlns="" id="{E0F35F92-B04A-4594-87C8-345F187BDE4E}"/>
              </a:ext>
            </a:extLst>
          </p:cNvPr>
          <p:cNvSpPr/>
          <p:nvPr/>
        </p:nvSpPr>
        <p:spPr>
          <a:xfrm>
            <a:off x="966044" y="6090923"/>
            <a:ext cx="10259910" cy="584775"/>
          </a:xfrm>
          <a:prstGeom prst="rect">
            <a:avLst/>
          </a:prstGeom>
        </p:spPr>
        <p:txBody>
          <a:bodyPr wrap="square">
            <a:spAutoFit/>
          </a:bodyPr>
          <a:lstStyle/>
          <a:p>
            <a:r>
              <a:rPr lang="en-US" sz="1600" b="0" i="0" dirty="0">
                <a:solidFill>
                  <a:srgbClr val="1D1C1D"/>
                </a:solidFill>
                <a:effectLst/>
                <a:latin typeface="Slack-Lato"/>
              </a:rPr>
              <a:t>The architecture is made up of 1 input layer, 2 hidden layers and 1 output layer. The input layer has 4 neurons while the hidden layers have 2000 and 1000 layers respectively.</a:t>
            </a:r>
            <a:endParaRPr lang="en-GB" sz="1600" baseline="30000" dirty="0">
              <a:solidFill>
                <a:schemeClr val="tx1">
                  <a:lumMod val="75000"/>
                  <a:lumOff val="25000"/>
                </a:schemeClr>
              </a:solidFill>
            </a:endParaRPr>
          </a:p>
        </p:txBody>
      </p:sp>
    </p:spTree>
    <p:extLst>
      <p:ext uri="{BB962C8B-B14F-4D97-AF65-F5344CB8AC3E}">
        <p14:creationId xmlns:p14="http://schemas.microsoft.com/office/powerpoint/2010/main" val="343899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296"/>
            <a:ext cx="11353801" cy="6905217"/>
          </a:xfrm>
          <a:prstGeom prst="rect">
            <a:avLst/>
          </a:prstGeom>
        </p:spPr>
      </p:pic>
      <p:sp>
        <p:nvSpPr>
          <p:cNvPr id="8" name="Title 1"/>
          <p:cNvSpPr>
            <a:spLocks noGrp="1"/>
          </p:cNvSpPr>
          <p:nvPr>
            <p:ph type="ctrTitle"/>
          </p:nvPr>
        </p:nvSpPr>
        <p:spPr>
          <a:xfrm>
            <a:off x="5665324" y="134217"/>
            <a:ext cx="7766936" cy="1646302"/>
          </a:xfrm>
        </p:spPr>
        <p:txBody>
          <a:bodyPr>
            <a:normAutofit fontScale="90000"/>
          </a:bodyPr>
          <a:lstStyle/>
          <a:p>
            <a:pPr algn="ctr"/>
            <a:r>
              <a:rPr lang="en-US" b="1" dirty="0">
                <a:solidFill>
                  <a:schemeClr val="accent2">
                    <a:lumMod val="75000"/>
                  </a:schemeClr>
                </a:solidFill>
              </a:rPr>
              <a:t>Energy</a:t>
            </a:r>
            <a:br>
              <a:rPr lang="en-US" b="1" dirty="0">
                <a:solidFill>
                  <a:schemeClr val="accent2">
                    <a:lumMod val="75000"/>
                  </a:schemeClr>
                </a:solidFill>
              </a:rPr>
            </a:br>
            <a:r>
              <a:rPr lang="en-US" b="1" dirty="0">
                <a:solidFill>
                  <a:schemeClr val="accent2">
                    <a:lumMod val="75000"/>
                  </a:schemeClr>
                </a:solidFill>
              </a:rPr>
              <a:t>Challenge</a:t>
            </a:r>
            <a:endParaRPr lang="en-US" dirty="0">
              <a:solidFill>
                <a:schemeClr val="accent2">
                  <a:lumMod val="75000"/>
                </a:schemeClr>
              </a:solidFill>
            </a:endParaRPr>
          </a:p>
        </p:txBody>
      </p:sp>
    </p:spTree>
    <p:extLst>
      <p:ext uri="{BB962C8B-B14F-4D97-AF65-F5344CB8AC3E}">
        <p14:creationId xmlns:p14="http://schemas.microsoft.com/office/powerpoint/2010/main" val="1114454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76A656-AEE0-4C21-A575-3BDE89724687}"/>
              </a:ext>
            </a:extLst>
          </p:cNvPr>
          <p:cNvSpPr>
            <a:spLocks noGrp="1"/>
          </p:cNvSpPr>
          <p:nvPr>
            <p:ph type="title"/>
          </p:nvPr>
        </p:nvSpPr>
        <p:spPr/>
        <p:txBody>
          <a:bodyPr/>
          <a:lstStyle/>
          <a:p>
            <a:r>
              <a:rPr lang="en-GB" dirty="0"/>
              <a:t>Wind Prediction Model Results</a:t>
            </a:r>
            <a:endParaRPr lang="en-US" dirty="0"/>
          </a:p>
        </p:txBody>
      </p:sp>
      <p:pic>
        <p:nvPicPr>
          <p:cNvPr id="7" name="Picture 6">
            <a:extLst>
              <a:ext uri="{FF2B5EF4-FFF2-40B4-BE49-F238E27FC236}">
                <a16:creationId xmlns:a16="http://schemas.microsoft.com/office/drawing/2014/main" xmlns="" id="{E3119653-4BAF-4A8D-985E-7B276C88D307}"/>
              </a:ext>
            </a:extLst>
          </p:cNvPr>
          <p:cNvPicPr>
            <a:picLocks noChangeAspect="1"/>
          </p:cNvPicPr>
          <p:nvPr/>
        </p:nvPicPr>
        <p:blipFill>
          <a:blip r:embed="rId2"/>
          <a:stretch>
            <a:fillRect/>
          </a:stretch>
        </p:blipFill>
        <p:spPr>
          <a:xfrm>
            <a:off x="1087644" y="1560226"/>
            <a:ext cx="4200525" cy="3048000"/>
          </a:xfrm>
          <a:prstGeom prst="rect">
            <a:avLst/>
          </a:prstGeom>
        </p:spPr>
      </p:pic>
      <p:sp>
        <p:nvSpPr>
          <p:cNvPr id="11" name="Rectangle 10">
            <a:extLst>
              <a:ext uri="{FF2B5EF4-FFF2-40B4-BE49-F238E27FC236}">
                <a16:creationId xmlns:a16="http://schemas.microsoft.com/office/drawing/2014/main" xmlns="" id="{BA53515F-DF0F-4B9F-9DA0-951BC67E52B3}"/>
              </a:ext>
            </a:extLst>
          </p:cNvPr>
          <p:cNvSpPr/>
          <p:nvPr/>
        </p:nvSpPr>
        <p:spPr>
          <a:xfrm>
            <a:off x="1087644" y="5266464"/>
            <a:ext cx="10259910" cy="646331"/>
          </a:xfrm>
          <a:prstGeom prst="rect">
            <a:avLst/>
          </a:prstGeom>
        </p:spPr>
        <p:txBody>
          <a:bodyPr wrap="square">
            <a:spAutoFit/>
          </a:bodyPr>
          <a:lstStyle/>
          <a:p>
            <a:r>
              <a:rPr lang="en-US" b="0" i="0" dirty="0">
                <a:solidFill>
                  <a:srgbClr val="1D1C1D"/>
                </a:solidFill>
                <a:effectLst/>
                <a:latin typeface="Slack-Lato"/>
              </a:rPr>
              <a:t>The fact that the MSE is dropping with the epochs is a good sign. It shows that there are less extreme/outlier data points. The model is only off by a small factor which is acceptable.</a:t>
            </a:r>
            <a:endParaRPr lang="en-GB" baseline="30000" dirty="0">
              <a:solidFill>
                <a:schemeClr val="tx1">
                  <a:lumMod val="75000"/>
                  <a:lumOff val="25000"/>
                </a:schemeClr>
              </a:solidFill>
            </a:endParaRPr>
          </a:p>
        </p:txBody>
      </p:sp>
      <p:pic>
        <p:nvPicPr>
          <p:cNvPr id="6" name="صورة 43"/>
          <p:cNvPicPr/>
          <p:nvPr/>
        </p:nvPicPr>
        <p:blipFill>
          <a:blip r:embed="rId3">
            <a:extLst>
              <a:ext uri="{28A0092B-C50C-407E-A947-70E740481C1C}">
                <a14:useLocalDpi xmlns:a14="http://schemas.microsoft.com/office/drawing/2010/main" val="0"/>
              </a:ext>
            </a:extLst>
          </a:blip>
          <a:srcRect/>
          <a:stretch>
            <a:fillRect/>
          </a:stretch>
        </p:blipFill>
        <p:spPr bwMode="auto">
          <a:xfrm>
            <a:off x="6217599" y="1560225"/>
            <a:ext cx="5636944" cy="3048001"/>
          </a:xfrm>
          <a:prstGeom prst="rect">
            <a:avLst/>
          </a:prstGeom>
          <a:noFill/>
          <a:ln w="9525">
            <a:solidFill>
              <a:schemeClr val="tx1"/>
            </a:solidFill>
          </a:ln>
        </p:spPr>
      </p:pic>
    </p:spTree>
    <p:extLst>
      <p:ext uri="{BB962C8B-B14F-4D97-AF65-F5344CB8AC3E}">
        <p14:creationId xmlns:p14="http://schemas.microsoft.com/office/powerpoint/2010/main" val="2792174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A6A874-32C3-4A54-9924-A49F18D4A316}"/>
              </a:ext>
            </a:extLst>
          </p:cNvPr>
          <p:cNvSpPr>
            <a:spLocks noGrp="1"/>
          </p:cNvSpPr>
          <p:nvPr>
            <p:ph type="title"/>
          </p:nvPr>
        </p:nvSpPr>
        <p:spPr/>
        <p:txBody>
          <a:bodyPr/>
          <a:lstStyle/>
          <a:p>
            <a:r>
              <a:rPr lang="en-GB" dirty="0"/>
              <a:t>Solar Prediction Model Results</a:t>
            </a:r>
            <a:endParaRPr lang="en-US" dirty="0"/>
          </a:p>
        </p:txBody>
      </p:sp>
      <p:pic>
        <p:nvPicPr>
          <p:cNvPr id="5" name="Picture 4">
            <a:extLst>
              <a:ext uri="{FF2B5EF4-FFF2-40B4-BE49-F238E27FC236}">
                <a16:creationId xmlns:a16="http://schemas.microsoft.com/office/drawing/2014/main" xmlns="" id="{EBA0F75A-5313-4473-8198-68AD6DEC95A6}"/>
              </a:ext>
            </a:extLst>
          </p:cNvPr>
          <p:cNvPicPr>
            <a:picLocks noChangeAspect="1"/>
          </p:cNvPicPr>
          <p:nvPr/>
        </p:nvPicPr>
        <p:blipFill>
          <a:blip r:embed="rId2"/>
          <a:stretch>
            <a:fillRect/>
          </a:stretch>
        </p:blipFill>
        <p:spPr>
          <a:xfrm>
            <a:off x="677334" y="1577576"/>
            <a:ext cx="4312870" cy="2618528"/>
          </a:xfrm>
          <a:prstGeom prst="rect">
            <a:avLst/>
          </a:prstGeom>
        </p:spPr>
      </p:pic>
      <p:sp>
        <p:nvSpPr>
          <p:cNvPr id="7" name="Rectangle 6">
            <a:extLst>
              <a:ext uri="{FF2B5EF4-FFF2-40B4-BE49-F238E27FC236}">
                <a16:creationId xmlns:a16="http://schemas.microsoft.com/office/drawing/2014/main" xmlns="" id="{BA53515F-DF0F-4B9F-9DA0-951BC67E52B3}"/>
              </a:ext>
            </a:extLst>
          </p:cNvPr>
          <p:cNvSpPr/>
          <p:nvPr/>
        </p:nvSpPr>
        <p:spPr>
          <a:xfrm>
            <a:off x="5121411" y="4771024"/>
            <a:ext cx="6733132" cy="1200329"/>
          </a:xfrm>
          <a:prstGeom prst="rect">
            <a:avLst/>
          </a:prstGeom>
        </p:spPr>
        <p:txBody>
          <a:bodyPr wrap="square">
            <a:spAutoFit/>
          </a:bodyPr>
          <a:lstStyle/>
          <a:p>
            <a:r>
              <a:rPr lang="en-US" b="0" i="0" dirty="0">
                <a:solidFill>
                  <a:srgbClr val="1D1C1D"/>
                </a:solidFill>
                <a:effectLst/>
                <a:latin typeface="Slack-Lato"/>
              </a:rPr>
              <a:t>Same as the </a:t>
            </a:r>
            <a:r>
              <a:rPr lang="en-US" dirty="0">
                <a:solidFill>
                  <a:srgbClr val="1D1C1D"/>
                </a:solidFill>
                <a:latin typeface="Slack-Lato"/>
              </a:rPr>
              <a:t>results of Wind Prediction Model, t</a:t>
            </a:r>
            <a:r>
              <a:rPr lang="en-US" b="0" i="0" dirty="0">
                <a:solidFill>
                  <a:srgbClr val="1D1C1D"/>
                </a:solidFill>
                <a:effectLst/>
                <a:latin typeface="Slack-Lato"/>
              </a:rPr>
              <a:t>he MSE here is dropping with the epochs which means there are less extreme/outlier data points. The model is only off by an acceptable small factor.</a:t>
            </a:r>
            <a:endParaRPr lang="en-GB" baseline="30000" dirty="0">
              <a:solidFill>
                <a:schemeClr val="tx1">
                  <a:lumMod val="75000"/>
                  <a:lumOff val="25000"/>
                </a:schemeClr>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427430" y="2314074"/>
            <a:ext cx="5727700" cy="2073275"/>
          </a:xfrm>
          <a:prstGeom prst="rect">
            <a:avLst/>
          </a:prstGeom>
          <a:ln>
            <a:solidFill>
              <a:schemeClr val="tx1"/>
            </a:solidFill>
          </a:ln>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114561" y="4196104"/>
            <a:ext cx="4006850" cy="2673350"/>
          </a:xfrm>
          <a:prstGeom prst="rect">
            <a:avLst/>
          </a:prstGeom>
        </p:spPr>
      </p:pic>
    </p:spTree>
    <p:extLst>
      <p:ext uri="{BB962C8B-B14F-4D97-AF65-F5344CB8AC3E}">
        <p14:creationId xmlns:p14="http://schemas.microsoft.com/office/powerpoint/2010/main" val="4227412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77" y="462642"/>
            <a:ext cx="11387423" cy="1320800"/>
          </a:xfrm>
        </p:spPr>
        <p:txBody>
          <a:bodyPr>
            <a:normAutofit/>
          </a:bodyPr>
          <a:lstStyle/>
          <a:p>
            <a:pPr algn="ctr"/>
            <a:r>
              <a:rPr lang="en-US" dirty="0"/>
              <a:t>Comparison of Accuracy Results of Related Researches works in solar energy production</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906984" y="2279979"/>
            <a:ext cx="4865915" cy="3275512"/>
          </a:xfrm>
          <a:prstGeom prst="rect">
            <a:avLst/>
          </a:prstGeom>
          <a:ln>
            <a:solidFill>
              <a:schemeClr val="tx1"/>
            </a:solidFill>
          </a:ln>
        </p:spPr>
      </p:pic>
      <p:graphicFrame>
        <p:nvGraphicFramePr>
          <p:cNvPr id="5" name="Table 4"/>
          <p:cNvGraphicFramePr>
            <a:graphicFrameLocks noGrp="1"/>
          </p:cNvGraphicFramePr>
          <p:nvPr>
            <p:extLst>
              <p:ext uri="{D42A27DB-BD31-4B8C-83A1-F6EECF244321}">
                <p14:modId xmlns:p14="http://schemas.microsoft.com/office/powerpoint/2010/main" val="3661730030"/>
              </p:ext>
            </p:extLst>
          </p:nvPr>
        </p:nvGraphicFramePr>
        <p:xfrm>
          <a:off x="804577" y="1930400"/>
          <a:ext cx="5743179" cy="3974670"/>
        </p:xfrm>
        <a:graphic>
          <a:graphicData uri="http://schemas.openxmlformats.org/drawingml/2006/table">
            <a:tbl>
              <a:tblPr firstRow="1" firstCol="1" bandRow="1">
                <a:tableStyleId>{5C22544A-7EE6-4342-B048-85BDC9FD1C3A}</a:tableStyleId>
              </a:tblPr>
              <a:tblGrid>
                <a:gridCol w="1187102">
                  <a:extLst>
                    <a:ext uri="{9D8B030D-6E8A-4147-A177-3AD203B41FA5}">
                      <a16:colId xmlns:a16="http://schemas.microsoft.com/office/drawing/2014/main" xmlns="" val="20000"/>
                    </a:ext>
                  </a:extLst>
                </a:gridCol>
                <a:gridCol w="989676">
                  <a:extLst>
                    <a:ext uri="{9D8B030D-6E8A-4147-A177-3AD203B41FA5}">
                      <a16:colId xmlns:a16="http://schemas.microsoft.com/office/drawing/2014/main" xmlns="" val="20001"/>
                    </a:ext>
                  </a:extLst>
                </a:gridCol>
                <a:gridCol w="1249514">
                  <a:extLst>
                    <a:ext uri="{9D8B030D-6E8A-4147-A177-3AD203B41FA5}">
                      <a16:colId xmlns:a16="http://schemas.microsoft.com/office/drawing/2014/main" xmlns="" val="20002"/>
                    </a:ext>
                  </a:extLst>
                </a:gridCol>
                <a:gridCol w="889053">
                  <a:extLst>
                    <a:ext uri="{9D8B030D-6E8A-4147-A177-3AD203B41FA5}">
                      <a16:colId xmlns:a16="http://schemas.microsoft.com/office/drawing/2014/main" xmlns="" val="20003"/>
                    </a:ext>
                  </a:extLst>
                </a:gridCol>
                <a:gridCol w="708186">
                  <a:extLst>
                    <a:ext uri="{9D8B030D-6E8A-4147-A177-3AD203B41FA5}">
                      <a16:colId xmlns:a16="http://schemas.microsoft.com/office/drawing/2014/main" xmlns="" val="20004"/>
                    </a:ext>
                  </a:extLst>
                </a:gridCol>
                <a:gridCol w="719648">
                  <a:extLst>
                    <a:ext uri="{9D8B030D-6E8A-4147-A177-3AD203B41FA5}">
                      <a16:colId xmlns:a16="http://schemas.microsoft.com/office/drawing/2014/main" xmlns="" val="20005"/>
                    </a:ext>
                  </a:extLst>
                </a:gridCol>
              </a:tblGrid>
              <a:tr h="477940">
                <a:tc>
                  <a:txBody>
                    <a:bodyPr/>
                    <a:lstStyle/>
                    <a:p>
                      <a:pPr marL="0" marR="0" algn="ctr">
                        <a:lnSpc>
                          <a:spcPct val="150000"/>
                        </a:lnSpc>
                        <a:spcBef>
                          <a:spcPts val="0"/>
                        </a:spcBef>
                        <a:spcAft>
                          <a:spcPts val="0"/>
                        </a:spcAft>
                      </a:pPr>
                      <a:r>
                        <a:rPr lang="en-US" sz="1100">
                          <a:effectLst/>
                        </a:rPr>
                        <a:t>Reference No.</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1100">
                          <a:effectLst/>
                        </a:rPr>
                        <a:t>Location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1100">
                          <a:effectLst/>
                        </a:rPr>
                        <a:t>Latitude/longitude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1100">
                          <a:effectLst/>
                        </a:rPr>
                        <a:t>ANN/Solar Method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1100">
                          <a:effectLst/>
                        </a:rPr>
                        <a:t>Variables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1100">
                          <a:effectLst/>
                        </a:rPr>
                        <a:t>Finding</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extLst>
                  <a:ext uri="{0D108BD9-81ED-4DB2-BD59-A6C34878D82A}">
                    <a16:rowId xmlns:a16="http://schemas.microsoft.com/office/drawing/2014/main" xmlns="" val="10000"/>
                  </a:ext>
                </a:extLst>
              </a:tr>
              <a:tr h="1821035">
                <a:tc>
                  <a:txBody>
                    <a:bodyPr/>
                    <a:lstStyle/>
                    <a:p>
                      <a:pPr marL="0" marR="0" algn="ctr">
                        <a:lnSpc>
                          <a:spcPct val="150000"/>
                        </a:lnSpc>
                        <a:spcBef>
                          <a:spcPts val="0"/>
                        </a:spcBef>
                        <a:spcAft>
                          <a:spcPts val="0"/>
                        </a:spcAft>
                      </a:pPr>
                      <a:r>
                        <a:rPr lang="en-US" sz="900">
                          <a:effectLst/>
                        </a:rPr>
                        <a:t>(T. Khatib, A. Mohamed, M. Mahmoud 2012)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900">
                          <a:effectLst/>
                        </a:rPr>
                        <a:t>Malaysia</a:t>
                      </a:r>
                      <a:endParaRPr lang="en-US" sz="1100">
                        <a:effectLst/>
                      </a:endParaRPr>
                    </a:p>
                    <a:p>
                      <a:pPr marL="0" marR="0" algn="ctr">
                        <a:lnSpc>
                          <a:spcPct val="150000"/>
                        </a:lnSpc>
                        <a:spcBef>
                          <a:spcPts val="0"/>
                        </a:spcBef>
                        <a:spcAft>
                          <a:spcPts val="0"/>
                        </a:spcAft>
                      </a:pPr>
                      <a:r>
                        <a:rPr lang="en-US" sz="900">
                          <a:effectLst/>
                        </a:rPr>
                        <a:t>Kuala Lampur</a:t>
                      </a:r>
                      <a:endParaRPr lang="en-US" sz="1100">
                        <a:effectLst/>
                      </a:endParaRPr>
                    </a:p>
                    <a:p>
                      <a:pPr marL="0" marR="0" algn="ctr">
                        <a:lnSpc>
                          <a:spcPct val="150000"/>
                        </a:lnSpc>
                        <a:spcBef>
                          <a:spcPts val="0"/>
                        </a:spcBef>
                        <a:spcAft>
                          <a:spcPts val="0"/>
                        </a:spcAft>
                      </a:pPr>
                      <a:r>
                        <a:rPr lang="en-US" sz="900">
                          <a:effectLst/>
                        </a:rPr>
                        <a:t>Alor Setar</a:t>
                      </a:r>
                      <a:endParaRPr lang="en-US" sz="1100">
                        <a:effectLst/>
                      </a:endParaRPr>
                    </a:p>
                    <a:p>
                      <a:pPr marL="0" marR="0" algn="ctr">
                        <a:lnSpc>
                          <a:spcPct val="150000"/>
                        </a:lnSpc>
                        <a:spcBef>
                          <a:spcPts val="0"/>
                        </a:spcBef>
                        <a:spcAft>
                          <a:spcPts val="0"/>
                        </a:spcAft>
                      </a:pPr>
                      <a:r>
                        <a:rPr lang="en-US" sz="900">
                          <a:effectLst/>
                        </a:rPr>
                        <a:t>Johor Bharu</a:t>
                      </a:r>
                      <a:endParaRPr lang="en-US" sz="1100">
                        <a:effectLst/>
                      </a:endParaRPr>
                    </a:p>
                    <a:p>
                      <a:pPr marL="0" marR="0" algn="ctr">
                        <a:lnSpc>
                          <a:spcPct val="150000"/>
                        </a:lnSpc>
                        <a:spcBef>
                          <a:spcPts val="0"/>
                        </a:spcBef>
                        <a:spcAft>
                          <a:spcPts val="0"/>
                        </a:spcAft>
                      </a:pPr>
                      <a:r>
                        <a:rPr lang="en-US" sz="900">
                          <a:effectLst/>
                        </a:rPr>
                        <a:t>Kuching Ipoh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900">
                          <a:effectLst/>
                        </a:rPr>
                        <a:t>3.1390N/01.6869E</a:t>
                      </a:r>
                      <a:endParaRPr lang="en-US" sz="1100">
                        <a:effectLst/>
                      </a:endParaRPr>
                    </a:p>
                    <a:p>
                      <a:pPr marL="0" marR="0" algn="ctr">
                        <a:lnSpc>
                          <a:spcPct val="150000"/>
                        </a:lnSpc>
                        <a:spcBef>
                          <a:spcPts val="0"/>
                        </a:spcBef>
                        <a:spcAft>
                          <a:spcPts val="0"/>
                        </a:spcAft>
                      </a:pPr>
                      <a:r>
                        <a:rPr lang="en-US" sz="900">
                          <a:effectLst/>
                        </a:rPr>
                        <a:t>6.1248N/</a:t>
                      </a:r>
                      <a:endParaRPr lang="en-US" sz="1100">
                        <a:effectLst/>
                      </a:endParaRPr>
                    </a:p>
                    <a:p>
                      <a:pPr marL="0" marR="0" algn="ctr">
                        <a:lnSpc>
                          <a:spcPct val="150000"/>
                        </a:lnSpc>
                        <a:spcBef>
                          <a:spcPts val="0"/>
                        </a:spcBef>
                        <a:spcAft>
                          <a:spcPts val="0"/>
                        </a:spcAft>
                      </a:pPr>
                      <a:r>
                        <a:rPr lang="en-US" sz="900">
                          <a:effectLst/>
                        </a:rPr>
                        <a:t>100.3678E</a:t>
                      </a:r>
                      <a:endParaRPr lang="en-US" sz="1100">
                        <a:effectLst/>
                      </a:endParaRPr>
                    </a:p>
                    <a:p>
                      <a:pPr marL="0" marR="0" algn="ctr">
                        <a:lnSpc>
                          <a:spcPct val="150000"/>
                        </a:lnSpc>
                        <a:spcBef>
                          <a:spcPts val="0"/>
                        </a:spcBef>
                        <a:spcAft>
                          <a:spcPts val="0"/>
                        </a:spcAft>
                      </a:pPr>
                      <a:r>
                        <a:rPr lang="en-US" sz="900">
                          <a:effectLst/>
                        </a:rPr>
                        <a:t>1.4927N/</a:t>
                      </a:r>
                      <a:endParaRPr lang="en-US" sz="1100">
                        <a:effectLst/>
                      </a:endParaRPr>
                    </a:p>
                    <a:p>
                      <a:pPr marL="0" marR="0" algn="ctr">
                        <a:lnSpc>
                          <a:spcPct val="150000"/>
                        </a:lnSpc>
                        <a:spcBef>
                          <a:spcPts val="0"/>
                        </a:spcBef>
                        <a:spcAft>
                          <a:spcPts val="0"/>
                        </a:spcAft>
                      </a:pPr>
                      <a:r>
                        <a:rPr lang="en-US" sz="900">
                          <a:effectLst/>
                        </a:rPr>
                        <a:t>103.7414E</a:t>
                      </a:r>
                      <a:endParaRPr lang="en-US" sz="1100">
                        <a:effectLst/>
                      </a:endParaRPr>
                    </a:p>
                    <a:p>
                      <a:pPr marL="0" marR="0" algn="ctr">
                        <a:lnSpc>
                          <a:spcPct val="150000"/>
                        </a:lnSpc>
                        <a:spcBef>
                          <a:spcPts val="0"/>
                        </a:spcBef>
                        <a:spcAft>
                          <a:spcPts val="0"/>
                        </a:spcAft>
                      </a:pPr>
                      <a:r>
                        <a:rPr lang="en-US" sz="900">
                          <a:effectLst/>
                        </a:rPr>
                        <a:t>1.6077N/</a:t>
                      </a:r>
                      <a:endParaRPr lang="en-US" sz="1100">
                        <a:effectLst/>
                      </a:endParaRPr>
                    </a:p>
                    <a:p>
                      <a:pPr marL="0" marR="0" algn="ctr">
                        <a:lnSpc>
                          <a:spcPct val="150000"/>
                        </a:lnSpc>
                        <a:spcBef>
                          <a:spcPts val="0"/>
                        </a:spcBef>
                        <a:spcAft>
                          <a:spcPts val="0"/>
                        </a:spcAft>
                      </a:pPr>
                      <a:r>
                        <a:rPr lang="en-US" sz="900">
                          <a:effectLst/>
                        </a:rPr>
                        <a:t>110.3785E</a:t>
                      </a:r>
                      <a:endParaRPr lang="en-US" sz="1100">
                        <a:effectLst/>
                      </a:endParaRPr>
                    </a:p>
                    <a:p>
                      <a:pPr marL="0" marR="0" algn="ctr">
                        <a:lnSpc>
                          <a:spcPct val="150000"/>
                        </a:lnSpc>
                        <a:spcBef>
                          <a:spcPts val="0"/>
                        </a:spcBef>
                        <a:spcAft>
                          <a:spcPts val="0"/>
                        </a:spcAft>
                      </a:pPr>
                      <a:r>
                        <a:rPr lang="en-US" sz="900">
                          <a:effectLst/>
                        </a:rPr>
                        <a:t>4.5975N/</a:t>
                      </a:r>
                      <a:endParaRPr lang="en-US" sz="1100">
                        <a:effectLst/>
                      </a:endParaRPr>
                    </a:p>
                    <a:p>
                      <a:pPr marL="0" marR="0" algn="ctr">
                        <a:lnSpc>
                          <a:spcPct val="150000"/>
                        </a:lnSpc>
                        <a:spcBef>
                          <a:spcPts val="0"/>
                        </a:spcBef>
                        <a:spcAft>
                          <a:spcPts val="0"/>
                        </a:spcAft>
                      </a:pPr>
                      <a:r>
                        <a:rPr lang="en-US" sz="900">
                          <a:effectLst/>
                        </a:rPr>
                        <a:t>101.0901E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900">
                          <a:effectLst/>
                        </a:rPr>
                        <a:t>MLPFF/GSR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900">
                          <a:effectLst/>
                        </a:rPr>
                        <a:t>SR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900">
                          <a:effectLst/>
                        </a:rPr>
                        <a:t>MAPE: 0.592</a:t>
                      </a:r>
                      <a:endParaRPr lang="en-US" sz="1100">
                        <a:effectLst/>
                      </a:endParaRPr>
                    </a:p>
                    <a:p>
                      <a:pPr marL="0" marR="0" algn="ctr">
                        <a:lnSpc>
                          <a:spcPct val="150000"/>
                        </a:lnSpc>
                        <a:spcBef>
                          <a:spcPts val="0"/>
                        </a:spcBef>
                        <a:spcAft>
                          <a:spcPts val="0"/>
                        </a:spcAft>
                      </a:pPr>
                      <a:r>
                        <a:rPr lang="en-US" sz="900">
                          <a:effectLst/>
                        </a:rPr>
                        <a:t>RMSE: 7.96</a:t>
                      </a:r>
                      <a:endParaRPr lang="en-US" sz="1100">
                        <a:effectLst/>
                      </a:endParaRPr>
                    </a:p>
                    <a:p>
                      <a:pPr marL="0" marR="0" algn="ctr">
                        <a:lnSpc>
                          <a:spcPct val="150000"/>
                        </a:lnSpc>
                        <a:spcBef>
                          <a:spcPts val="0"/>
                        </a:spcBef>
                        <a:spcAft>
                          <a:spcPts val="0"/>
                        </a:spcAft>
                      </a:pPr>
                      <a:r>
                        <a:rPr lang="en-US" sz="900">
                          <a:effectLst/>
                        </a:rPr>
                        <a:t>MBE: 0.0146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extLst>
                  <a:ext uri="{0D108BD9-81ED-4DB2-BD59-A6C34878D82A}">
                    <a16:rowId xmlns:a16="http://schemas.microsoft.com/office/drawing/2014/main" xmlns="" val="10001"/>
                  </a:ext>
                </a:extLst>
              </a:tr>
              <a:tr h="797130">
                <a:tc>
                  <a:txBody>
                    <a:bodyPr/>
                    <a:lstStyle/>
                    <a:p>
                      <a:pPr marL="0" marR="0" algn="ctr">
                        <a:lnSpc>
                          <a:spcPct val="150000"/>
                        </a:lnSpc>
                        <a:spcBef>
                          <a:spcPts val="0"/>
                        </a:spcBef>
                        <a:spcAft>
                          <a:spcPts val="0"/>
                        </a:spcAft>
                      </a:pPr>
                      <a:r>
                        <a:rPr lang="en-US" sz="900">
                          <a:effectLst/>
                        </a:rPr>
                        <a:t>(Kadirgama, Amirruddin, and Bakar 2014)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900">
                          <a:effectLst/>
                        </a:rPr>
                        <a:t>Malaysia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spcBef>
                          <a:spcPts val="0"/>
                        </a:spcBef>
                        <a:spcAft>
                          <a:spcPts val="0"/>
                        </a:spcAft>
                      </a:pPr>
                      <a:r>
                        <a:rPr lang="en-US" sz="900">
                          <a:effectLst/>
                        </a:rPr>
                        <a:t>4.2105N/</a:t>
                      </a:r>
                      <a:endParaRPr lang="en-US" sz="1100">
                        <a:effectLst/>
                      </a:endParaRPr>
                    </a:p>
                    <a:p>
                      <a:pPr marL="0" marR="0" algn="ctr">
                        <a:lnSpc>
                          <a:spcPct val="150000"/>
                        </a:lnSpc>
                        <a:spcBef>
                          <a:spcPts val="0"/>
                        </a:spcBef>
                        <a:spcAft>
                          <a:spcPts val="0"/>
                        </a:spcAft>
                      </a:pPr>
                      <a:r>
                        <a:rPr lang="en-US" sz="900">
                          <a:effectLst/>
                        </a:rPr>
                        <a:t>101.9758E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900">
                          <a:effectLst/>
                        </a:rPr>
                        <a:t>SLP-QPA/GSR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spcBef>
                          <a:spcPts val="0"/>
                        </a:spcBef>
                        <a:spcAft>
                          <a:spcPts val="0"/>
                        </a:spcAft>
                      </a:pPr>
                      <a:r>
                        <a:rPr lang="en-US" sz="900">
                          <a:effectLst/>
                        </a:rPr>
                        <a:t>TM, RH</a:t>
                      </a:r>
                      <a:endParaRPr lang="en-US" sz="1100">
                        <a:effectLst/>
                      </a:endParaRPr>
                    </a:p>
                    <a:p>
                      <a:pPr marL="0" marR="0" algn="ctr">
                        <a:lnSpc>
                          <a:spcPct val="150000"/>
                        </a:lnSpc>
                        <a:spcBef>
                          <a:spcPts val="0"/>
                        </a:spcBef>
                        <a:spcAft>
                          <a:spcPts val="0"/>
                        </a:spcAft>
                      </a:pPr>
                      <a:r>
                        <a:rPr lang="en-US" sz="900">
                          <a:effectLst/>
                        </a:rPr>
                        <a:t>WS, PRE TIME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spcBef>
                          <a:spcPts val="0"/>
                        </a:spcBef>
                        <a:spcAft>
                          <a:spcPts val="0"/>
                        </a:spcAft>
                      </a:pPr>
                      <a:r>
                        <a:rPr lang="en-US" sz="900">
                          <a:effectLst/>
                        </a:rPr>
                        <a:t>MAPE: 0.774</a:t>
                      </a:r>
                      <a:endParaRPr lang="en-US" sz="1100">
                        <a:effectLst/>
                      </a:endParaRPr>
                    </a:p>
                    <a:p>
                      <a:pPr marL="0" marR="0" algn="ctr">
                        <a:spcBef>
                          <a:spcPts val="0"/>
                        </a:spcBef>
                        <a:spcAft>
                          <a:spcPts val="0"/>
                        </a:spcAft>
                      </a:pPr>
                      <a:r>
                        <a:rPr lang="en-US" sz="900">
                          <a:effectLst/>
                        </a:rPr>
                        <a:t>R2:0.989</a:t>
                      </a:r>
                      <a:endParaRPr lang="en-US" sz="1100">
                        <a:effectLst/>
                      </a:endParaRPr>
                    </a:p>
                    <a:p>
                      <a:pPr marL="0" marR="0" algn="ctr">
                        <a:lnSpc>
                          <a:spcPct val="150000"/>
                        </a:lnSpc>
                        <a:spcBef>
                          <a:spcPts val="0"/>
                        </a:spcBef>
                        <a:spcAft>
                          <a:spcPts val="0"/>
                        </a:spcAft>
                      </a:pPr>
                      <a:r>
                        <a:rPr lang="en-US" sz="900">
                          <a:effectLst/>
                        </a:rPr>
                        <a:t>MBE: 0.026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extLst>
                  <a:ext uri="{0D108BD9-81ED-4DB2-BD59-A6C34878D82A}">
                    <a16:rowId xmlns:a16="http://schemas.microsoft.com/office/drawing/2014/main" xmlns="" val="10002"/>
                  </a:ext>
                </a:extLst>
              </a:tr>
              <a:tr h="819124">
                <a:tc>
                  <a:txBody>
                    <a:bodyPr/>
                    <a:lstStyle/>
                    <a:p>
                      <a:pPr marL="0" marR="0" algn="ctr">
                        <a:lnSpc>
                          <a:spcPct val="150000"/>
                        </a:lnSpc>
                        <a:spcBef>
                          <a:spcPts val="0"/>
                        </a:spcBef>
                        <a:spcAft>
                          <a:spcPts val="0"/>
                        </a:spcAft>
                      </a:pPr>
                      <a:r>
                        <a:rPr lang="en-US" sz="900">
                          <a:effectLst/>
                        </a:rPr>
                        <a:t>(Kalani, Sardarabadi, and Passandideh-Fard 2017)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lnSpc>
                          <a:spcPct val="150000"/>
                        </a:lnSpc>
                        <a:spcBef>
                          <a:spcPts val="0"/>
                        </a:spcBef>
                        <a:spcAft>
                          <a:spcPts val="0"/>
                        </a:spcAft>
                      </a:pPr>
                      <a:r>
                        <a:rPr lang="en-US" sz="900">
                          <a:effectLst/>
                        </a:rPr>
                        <a:t>Iran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spcBef>
                          <a:spcPts val="0"/>
                        </a:spcBef>
                        <a:spcAft>
                          <a:spcPts val="0"/>
                        </a:spcAft>
                      </a:pPr>
                      <a:r>
                        <a:rPr lang="en-US" sz="900">
                          <a:effectLst/>
                        </a:rPr>
                        <a:t>29.4963N/</a:t>
                      </a:r>
                      <a:endParaRPr lang="en-US" sz="1100">
                        <a:effectLst/>
                      </a:endParaRPr>
                    </a:p>
                    <a:p>
                      <a:pPr marL="0" marR="0" algn="ctr">
                        <a:spcBef>
                          <a:spcPts val="0"/>
                        </a:spcBef>
                        <a:spcAft>
                          <a:spcPts val="0"/>
                        </a:spcAft>
                      </a:pPr>
                      <a:r>
                        <a:rPr lang="en-US" sz="900">
                          <a:effectLst/>
                        </a:rPr>
                        <a:t>60.8629E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spcBef>
                          <a:spcPts val="0"/>
                        </a:spcBef>
                        <a:spcAft>
                          <a:spcPts val="0"/>
                        </a:spcAft>
                      </a:pPr>
                      <a:r>
                        <a:rPr lang="en-US" sz="900">
                          <a:effectLst/>
                        </a:rPr>
                        <a:t>MLP-LM, RBF, ANFIS/</a:t>
                      </a:r>
                      <a:endParaRPr lang="en-US" sz="1100">
                        <a:effectLst/>
                      </a:endParaRPr>
                    </a:p>
                    <a:p>
                      <a:pPr marL="0" marR="0" algn="ctr">
                        <a:lnSpc>
                          <a:spcPct val="150000"/>
                        </a:lnSpc>
                        <a:spcBef>
                          <a:spcPts val="0"/>
                        </a:spcBef>
                        <a:spcAft>
                          <a:spcPts val="0"/>
                        </a:spcAft>
                      </a:pPr>
                      <a:r>
                        <a:rPr lang="en-US" sz="900">
                          <a:effectLst/>
                        </a:rPr>
                        <a:t>GSR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spcBef>
                          <a:spcPts val="0"/>
                        </a:spcBef>
                        <a:spcAft>
                          <a:spcPts val="0"/>
                        </a:spcAft>
                      </a:pPr>
                      <a:r>
                        <a:rPr lang="en-US" sz="900">
                          <a:effectLst/>
                        </a:rPr>
                        <a:t>TM, SR, RH</a:t>
                      </a:r>
                      <a:endParaRPr lang="en-US" sz="1100">
                        <a:effectLst/>
                      </a:endParaRPr>
                    </a:p>
                    <a:p>
                      <a:pPr marL="0" marR="0" algn="ctr">
                        <a:spcBef>
                          <a:spcPts val="0"/>
                        </a:spcBef>
                        <a:spcAft>
                          <a:spcPts val="0"/>
                        </a:spcAft>
                      </a:pPr>
                      <a:r>
                        <a:rPr lang="en-US" sz="900">
                          <a:effectLst/>
                        </a:rPr>
                        <a:t>SH, Rain.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tc>
                  <a:txBody>
                    <a:bodyPr/>
                    <a:lstStyle/>
                    <a:p>
                      <a:pPr marL="0" marR="0" algn="ctr">
                        <a:spcBef>
                          <a:spcPts val="0"/>
                        </a:spcBef>
                        <a:spcAft>
                          <a:spcPts val="0"/>
                        </a:spcAft>
                      </a:pPr>
                      <a:r>
                        <a:rPr lang="en-US" sz="900" dirty="0">
                          <a:effectLst/>
                        </a:rPr>
                        <a:t>MAPE: 0.5054 R2:0.9906</a:t>
                      </a:r>
                      <a:endParaRPr lang="en-US" sz="1100" dirty="0">
                        <a:effectLst/>
                      </a:endParaRPr>
                    </a:p>
                    <a:p>
                      <a:pPr marL="0" marR="0" algn="ctr">
                        <a:spcBef>
                          <a:spcPts val="0"/>
                        </a:spcBef>
                        <a:spcAft>
                          <a:spcPts val="0"/>
                        </a:spcAft>
                      </a:pPr>
                      <a:r>
                        <a:rPr lang="en-US" sz="900" dirty="0">
                          <a:effectLst/>
                        </a:rPr>
                        <a:t>RMSE: 0.2562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0022" marR="60022"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3047999" y="6216941"/>
            <a:ext cx="8082643" cy="369332"/>
          </a:xfrm>
          <a:prstGeom prst="rect">
            <a:avLst/>
          </a:prstGeom>
        </p:spPr>
        <p:txBody>
          <a:bodyPr wrap="square">
            <a:spAutoFit/>
          </a:bodyPr>
          <a:lstStyle/>
          <a:p>
            <a:pPr algn="just">
              <a:lnSpc>
                <a:spcPct val="150000"/>
              </a:lnSpc>
            </a:pPr>
            <a:r>
              <a:rPr lang="en-US" sz="1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The evaluation results of our solution</a:t>
            </a:r>
            <a:r>
              <a:rPr lang="en-MY" sz="1200" dirty="0">
                <a:solidFill>
                  <a:srgbClr val="FFFFFF"/>
                </a:solidFill>
                <a:latin typeface="Times New Roman" panose="02020603050405020304" pitchFamily="18" charset="0"/>
                <a:ea typeface="Calibri" panose="020F0502020204030204" pitchFamily="34" charset="0"/>
                <a:cs typeface="Arial" panose="020B0604020202020204" pitchFamily="34" charset="0"/>
              </a:rPr>
              <a:t>: </a:t>
            </a:r>
            <a:r>
              <a:rPr lang="en-MY" sz="1200" dirty="0">
                <a:latin typeface="Times New Roman" panose="02020603050405020304" pitchFamily="18" charset="0"/>
                <a:ea typeface="Calibri" panose="020F0502020204030204" pitchFamily="34" charset="0"/>
                <a:cs typeface="Arial" panose="020B0604020202020204" pitchFamily="34" charset="0"/>
              </a:rPr>
              <a:t>MAE</a:t>
            </a:r>
            <a:r>
              <a:rPr lang="en-US" sz="1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0.8148574829101562 and MAPE: 0.22775055468082428.</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2835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Consumption Prediction Model Results</a:t>
            </a:r>
          </a:p>
        </p:txBody>
      </p:sp>
      <p:pic>
        <p:nvPicPr>
          <p:cNvPr id="4" name="صورة 4"/>
          <p:cNvPicPr/>
          <p:nvPr/>
        </p:nvPicPr>
        <p:blipFill>
          <a:blip r:embed="rId2">
            <a:extLst>
              <a:ext uri="{28A0092B-C50C-407E-A947-70E740481C1C}">
                <a14:useLocalDpi xmlns:a14="http://schemas.microsoft.com/office/drawing/2010/main" val="0"/>
              </a:ext>
            </a:extLst>
          </a:blip>
          <a:srcRect/>
          <a:stretch>
            <a:fillRect/>
          </a:stretch>
        </p:blipFill>
        <p:spPr bwMode="auto">
          <a:xfrm>
            <a:off x="677333" y="1930401"/>
            <a:ext cx="5233610" cy="3000828"/>
          </a:xfrm>
          <a:prstGeom prst="rect">
            <a:avLst/>
          </a:prstGeom>
          <a:noFill/>
          <a:ln>
            <a:noFill/>
          </a:ln>
        </p:spPr>
      </p:pic>
      <p:sp>
        <p:nvSpPr>
          <p:cNvPr id="5" name="Rectangle 4"/>
          <p:cNvSpPr/>
          <p:nvPr/>
        </p:nvSpPr>
        <p:spPr>
          <a:xfrm>
            <a:off x="856950" y="5343437"/>
            <a:ext cx="4858051" cy="55399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sz="1200" dirty="0">
                <a:latin typeface="Times New Roman" panose="02020603050405020304" pitchFamily="18" charset="0"/>
                <a:ea typeface="Calibri" panose="020F0502020204030204" pitchFamily="34" charset="0"/>
                <a:cs typeface="Arial" panose="020B0604020202020204" pitchFamily="34" charset="0"/>
              </a:rPr>
              <a:t>First Scenario:</a:t>
            </a:r>
            <a:endParaRPr lang="en-US" sz="1200" dirty="0">
              <a:latin typeface="Calibri" panose="020F0502020204030204" pitchFamily="34" charset="0"/>
              <a:ea typeface="Calibri" panose="020F0502020204030204" pitchFamily="34" charset="0"/>
              <a:cs typeface="Arial" panose="020B0604020202020204" pitchFamily="34" charset="0"/>
            </a:endParaRPr>
          </a:p>
          <a:p>
            <a:pPr>
              <a:lnSpc>
                <a:spcPct val="150000"/>
              </a:lnSpc>
            </a:pPr>
            <a:r>
              <a:rPr lang="en-GB" sz="1200" dirty="0">
                <a:solidFill>
                  <a:srgbClr val="1D1C1D"/>
                </a:solidFill>
                <a:latin typeface="Times New Roman" panose="02020603050405020304" pitchFamily="18" charset="0"/>
                <a:ea typeface="Calibri" panose="020F0502020204030204" pitchFamily="34" charset="0"/>
                <a:cs typeface="Arial" panose="020B0604020202020204" pitchFamily="34" charset="0"/>
              </a:rPr>
              <a:t>Training initially with 465 (865-400) data instances. The MAPE: 0.074360</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Rectangle 5"/>
          <p:cNvSpPr/>
          <p:nvPr/>
        </p:nvSpPr>
        <p:spPr>
          <a:xfrm>
            <a:off x="6427388" y="5347431"/>
            <a:ext cx="4740728" cy="61677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en-GB" sz="1200" dirty="0">
                <a:latin typeface="Times New Roman" panose="02020603050405020304" pitchFamily="18" charset="0"/>
                <a:ea typeface="Calibri" panose="020F0502020204030204" pitchFamily="34" charset="0"/>
                <a:cs typeface="Arial" panose="020B0604020202020204" pitchFamily="34" charset="0"/>
              </a:rPr>
              <a:t>Second Scenario:</a:t>
            </a:r>
            <a:endParaRPr lang="en-US" sz="1200" dirty="0">
              <a:latin typeface="Calibri" panose="020F0502020204030204" pitchFamily="34" charset="0"/>
              <a:ea typeface="Calibri" panose="020F0502020204030204" pitchFamily="34" charset="0"/>
              <a:cs typeface="Arial" panose="020B0604020202020204" pitchFamily="34" charset="0"/>
            </a:endParaRPr>
          </a:p>
          <a:p>
            <a:pPr>
              <a:lnSpc>
                <a:spcPct val="150000"/>
              </a:lnSpc>
            </a:pPr>
            <a:r>
              <a:rPr lang="en-GB" sz="1200" dirty="0">
                <a:latin typeface="Times New Roman" panose="02020603050405020304" pitchFamily="18" charset="0"/>
                <a:ea typeface="Calibri" panose="020F0502020204030204" pitchFamily="34" charset="0"/>
                <a:cs typeface="Arial" panose="020B0604020202020204" pitchFamily="34" charset="0"/>
              </a:rPr>
              <a:t>Training initially with 565 (865-300) data instances. The MAPE: 0.077</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صورة 5"/>
          <p:cNvPicPr/>
          <p:nvPr/>
        </p:nvPicPr>
        <p:blipFill>
          <a:blip r:embed="rId3">
            <a:extLst>
              <a:ext uri="{28A0092B-C50C-407E-A947-70E740481C1C}">
                <a14:useLocalDpi xmlns:a14="http://schemas.microsoft.com/office/drawing/2010/main" val="0"/>
              </a:ext>
            </a:extLst>
          </a:blip>
          <a:srcRect/>
          <a:stretch>
            <a:fillRect/>
          </a:stretch>
        </p:blipFill>
        <p:spPr bwMode="auto">
          <a:xfrm>
            <a:off x="5910943" y="1930400"/>
            <a:ext cx="5257173" cy="3000828"/>
          </a:xfrm>
          <a:prstGeom prst="rect">
            <a:avLst/>
          </a:prstGeom>
          <a:noFill/>
          <a:ln>
            <a:noFill/>
          </a:ln>
        </p:spPr>
      </p:pic>
    </p:spTree>
    <p:extLst>
      <p:ext uri="{BB962C8B-B14F-4D97-AF65-F5344CB8AC3E}">
        <p14:creationId xmlns:p14="http://schemas.microsoft.com/office/powerpoint/2010/main" val="62806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6746" y="609600"/>
            <a:ext cx="6583590" cy="1320800"/>
          </a:xfrm>
        </p:spPr>
        <p:txBody>
          <a:bodyPr vert="horz" lIns="91440" tIns="45720" rIns="91440" bIns="45720" rtlCol="0" anchor="ctr">
            <a:normAutofit/>
          </a:bodyPr>
          <a:lstStyle/>
          <a:p>
            <a:r>
              <a:rPr lang="en-US" dirty="0"/>
              <a:t>Evaluation of Models Applied</a:t>
            </a:r>
          </a:p>
        </p:txBody>
      </p:sp>
      <p:pic>
        <p:nvPicPr>
          <p:cNvPr id="6" name="صورة 7"/>
          <p:cNvPicPr/>
          <p:nvPr/>
        </p:nvPicPr>
        <p:blipFill>
          <a:blip r:embed="rId2">
            <a:extLst>
              <a:ext uri="{28A0092B-C50C-407E-A947-70E740481C1C}">
                <a14:useLocalDpi xmlns:a14="http://schemas.microsoft.com/office/drawing/2010/main" val="0"/>
              </a:ext>
            </a:extLst>
          </a:blip>
          <a:srcRect/>
          <a:stretch>
            <a:fillRect/>
          </a:stretch>
        </p:blipFill>
        <p:spPr bwMode="auto">
          <a:xfrm>
            <a:off x="7091860" y="2471556"/>
            <a:ext cx="4632053" cy="2149430"/>
          </a:xfrm>
          <a:prstGeom prst="rect">
            <a:avLst/>
          </a:prstGeom>
          <a:noFill/>
          <a:ln>
            <a:noFill/>
          </a:ln>
        </p:spPr>
      </p:pic>
      <p:sp>
        <p:nvSpPr>
          <p:cNvPr id="3" name="Rectangle 2"/>
          <p:cNvSpPr/>
          <p:nvPr/>
        </p:nvSpPr>
        <p:spPr>
          <a:xfrm>
            <a:off x="7968681" y="4620986"/>
            <a:ext cx="2628861" cy="276999"/>
          </a:xfrm>
          <a:prstGeom prst="rect">
            <a:avLst/>
          </a:prstGeom>
        </p:spPr>
        <p:txBody>
          <a:bodyPr wrap="none">
            <a:spAutoFit/>
          </a:bodyPr>
          <a:lstStyle/>
          <a:p>
            <a:r>
              <a:rPr lang="en-US" sz="1200" dirty="0">
                <a:latin typeface="Calibri" panose="020F0502020204030204" pitchFamily="34" charset="0"/>
                <a:ea typeface="Calibri" panose="020F0502020204030204" pitchFamily="34" charset="0"/>
                <a:cs typeface="Arial" panose="020B0604020202020204" pitchFamily="34" charset="0"/>
              </a:rPr>
              <a:t>The prediction of general power supply</a:t>
            </a:r>
            <a:endParaRPr lang="en-US" sz="1200" dirty="0"/>
          </a:p>
        </p:txBody>
      </p:sp>
      <p:pic>
        <p:nvPicPr>
          <p:cNvPr id="8" name="صورة 6"/>
          <p:cNvPicPr/>
          <p:nvPr/>
        </p:nvPicPr>
        <p:blipFill>
          <a:blip r:embed="rId3">
            <a:extLst>
              <a:ext uri="{28A0092B-C50C-407E-A947-70E740481C1C}">
                <a14:useLocalDpi xmlns:a14="http://schemas.microsoft.com/office/drawing/2010/main" val="0"/>
              </a:ext>
            </a:extLst>
          </a:blip>
          <a:srcRect/>
          <a:stretch>
            <a:fillRect/>
          </a:stretch>
        </p:blipFill>
        <p:spPr bwMode="auto">
          <a:xfrm>
            <a:off x="979413" y="2227478"/>
            <a:ext cx="5405058" cy="2965007"/>
          </a:xfrm>
          <a:prstGeom prst="rect">
            <a:avLst/>
          </a:prstGeom>
          <a:noFill/>
          <a:ln>
            <a:noFill/>
          </a:ln>
        </p:spPr>
      </p:pic>
      <p:sp>
        <p:nvSpPr>
          <p:cNvPr id="9" name="Rectangle 8"/>
          <p:cNvSpPr/>
          <p:nvPr/>
        </p:nvSpPr>
        <p:spPr>
          <a:xfrm>
            <a:off x="1164336" y="5439141"/>
            <a:ext cx="6096000" cy="46166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en-GB" sz="1200" dirty="0">
                <a:latin typeface="Times New Roman" panose="02020603050405020304" pitchFamily="18" charset="0"/>
                <a:ea typeface="Calibri" panose="020F0502020204030204" pitchFamily="34" charset="0"/>
                <a:cs typeface="Arial" panose="020B0604020202020204" pitchFamily="34" charset="0"/>
              </a:rPr>
              <a:t>Third Scenario:</a:t>
            </a:r>
            <a:endParaRPr lang="en-US" sz="1200" dirty="0">
              <a:latin typeface="Calibri" panose="020F0502020204030204" pitchFamily="34" charset="0"/>
              <a:ea typeface="Calibri" panose="020F0502020204030204" pitchFamily="34" charset="0"/>
              <a:cs typeface="Arial" panose="020B0604020202020204" pitchFamily="34" charset="0"/>
            </a:endParaRPr>
          </a:p>
          <a:p>
            <a:r>
              <a:rPr lang="en-GB" sz="1200" dirty="0">
                <a:latin typeface="Times New Roman" panose="02020603050405020304" pitchFamily="18" charset="0"/>
                <a:ea typeface="Calibri" panose="020F0502020204030204" pitchFamily="34" charset="0"/>
                <a:cs typeface="Arial" panose="020B0604020202020204" pitchFamily="34" charset="0"/>
              </a:rPr>
              <a:t>Training initially with 665 (865-200) data instances. The </a:t>
            </a:r>
            <a:r>
              <a:rPr lang="en-GB" sz="1200" dirty="0">
                <a:solidFill>
                  <a:srgbClr val="000000"/>
                </a:solidFill>
                <a:latin typeface="Times New Roman" panose="02020603050405020304" pitchFamily="18" charset="0"/>
                <a:ea typeface="Calibri" panose="020F0502020204030204" pitchFamily="34" charset="0"/>
                <a:cs typeface="Arial" panose="020B0604020202020204" pitchFamily="34" charset="0"/>
              </a:rPr>
              <a:t>MAPE: 0.078</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95192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Dashboard</a:t>
            </a:r>
            <a:endParaRPr lang="en-US" dirty="0"/>
          </a:p>
        </p:txBody>
      </p:sp>
      <p:grpSp>
        <p:nvGrpSpPr>
          <p:cNvPr id="3" name="Group 2">
            <a:extLst>
              <a:ext uri="{FF2B5EF4-FFF2-40B4-BE49-F238E27FC236}">
                <a16:creationId xmlns:a16="http://schemas.microsoft.com/office/drawing/2014/main" xmlns="" id="{9C6A7282-4D54-634F-B933-ED62D0595CBA}"/>
              </a:ext>
            </a:extLst>
          </p:cNvPr>
          <p:cNvGrpSpPr/>
          <p:nvPr/>
        </p:nvGrpSpPr>
        <p:grpSpPr>
          <a:xfrm>
            <a:off x="394343" y="1365686"/>
            <a:ext cx="11403313" cy="4882714"/>
            <a:chOff x="560913" y="1853061"/>
            <a:chExt cx="11403313" cy="4882714"/>
          </a:xfrm>
        </p:grpSpPr>
        <p:sp>
          <p:nvSpPr>
            <p:cNvPr id="4" name="Rectangle 3"/>
            <p:cNvSpPr/>
            <p:nvPr/>
          </p:nvSpPr>
          <p:spPr>
            <a:xfrm>
              <a:off x="1486442" y="1853061"/>
              <a:ext cx="2451697"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rPr>
                <a:t>Wind Power Dashboard </a:t>
              </a:r>
              <a:endParaRPr lang="en-US" dirty="0"/>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1" t="13600" r="1304" b="7119"/>
            <a:stretch/>
          </p:blipFill>
          <p:spPr bwMode="auto">
            <a:xfrm>
              <a:off x="560913" y="2247327"/>
              <a:ext cx="4076401" cy="2308344"/>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cstate="print">
              <a:extLst>
                <a:ext uri="{28A0092B-C50C-407E-A947-70E740481C1C}">
                  <a14:useLocalDpi xmlns:a14="http://schemas.microsoft.com/office/drawing/2010/main" val="0"/>
                </a:ext>
              </a:extLst>
            </a:blip>
            <a:srcRect l="828" t="13268" r="-556" b="15071"/>
            <a:stretch/>
          </p:blipFill>
          <p:spPr bwMode="auto">
            <a:xfrm>
              <a:off x="577240" y="4555671"/>
              <a:ext cx="4076403" cy="2176650"/>
            </a:xfrm>
            <a:prstGeom prst="rect">
              <a:avLst/>
            </a:prstGeom>
            <a:ln>
              <a:noFill/>
            </a:ln>
            <a:extLst>
              <a:ext uri="{53640926-AAD7-44D8-BBD7-CCE9431645EC}">
                <a14:shadowObscured xmlns:a14="http://schemas.microsoft.com/office/drawing/2010/main"/>
              </a:ext>
            </a:extLst>
          </p:spPr>
        </p:pic>
        <p:pic>
          <p:nvPicPr>
            <p:cNvPr id="4097"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l="249" t="13342" r="877" b="6973"/>
            <a:stretch>
              <a:fillRect/>
            </a:stretch>
          </p:blipFill>
          <p:spPr bwMode="auto">
            <a:xfrm>
              <a:off x="4900941" y="2247329"/>
              <a:ext cx="3541292" cy="214505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362781" y="1853061"/>
              <a:ext cx="2486578"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cs typeface="Arial" panose="020B0604020202020204" pitchFamily="34" charset="0"/>
                </a:rPr>
                <a:t>Consumption Dashboard</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Rectangle 9"/>
            <p:cNvSpPr/>
            <p:nvPr/>
          </p:nvSpPr>
          <p:spPr>
            <a:xfrm>
              <a:off x="8894323" y="1904198"/>
              <a:ext cx="2377574"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cs typeface="Arial" panose="020B0604020202020204" pitchFamily="34" charset="0"/>
                </a:rPr>
                <a:t>Solar Power Dashboard</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p:cNvPicPr/>
            <p:nvPr/>
          </p:nvPicPr>
          <p:blipFill rotWithShape="1">
            <a:blip r:embed="rId5">
              <a:extLst>
                <a:ext uri="{28A0092B-C50C-407E-A947-70E740481C1C}">
                  <a14:useLocalDpi xmlns:a14="http://schemas.microsoft.com/office/drawing/2010/main" val="0"/>
                </a:ext>
              </a:extLst>
            </a:blip>
            <a:srcRect l="-415" t="13268" r="1" b="10426"/>
            <a:stretch/>
          </p:blipFill>
          <p:spPr bwMode="auto">
            <a:xfrm>
              <a:off x="8689531" y="2281935"/>
              <a:ext cx="3274695" cy="2572385"/>
            </a:xfrm>
            <a:prstGeom prst="rect">
              <a:avLst/>
            </a:prstGeom>
            <a:ln>
              <a:noFill/>
            </a:ln>
            <a:extLst>
              <a:ext uri="{53640926-AAD7-44D8-BBD7-CCE9431645EC}">
                <a14:shadowObscured xmlns:a14="http://schemas.microsoft.com/office/drawing/2010/main"/>
              </a:ext>
            </a:extLst>
          </p:spPr>
        </p:pic>
        <p:pic>
          <p:nvPicPr>
            <p:cNvPr id="13" name="Picture 12"/>
            <p:cNvPicPr/>
            <p:nvPr/>
          </p:nvPicPr>
          <p:blipFill rotWithShape="1">
            <a:blip r:embed="rId6" cstate="print">
              <a:extLst>
                <a:ext uri="{28A0092B-C50C-407E-A947-70E740481C1C}">
                  <a14:useLocalDpi xmlns:a14="http://schemas.microsoft.com/office/drawing/2010/main" val="0"/>
                </a:ext>
              </a:extLst>
            </a:blip>
            <a:srcRect l="199" t="13268" b="6445"/>
            <a:stretch/>
          </p:blipFill>
          <p:spPr bwMode="auto">
            <a:xfrm>
              <a:off x="8689530" y="4854320"/>
              <a:ext cx="3274695" cy="1878001"/>
            </a:xfrm>
            <a:prstGeom prst="rect">
              <a:avLst/>
            </a:prstGeom>
            <a:ln>
              <a:noFill/>
            </a:ln>
            <a:extLst>
              <a:ext uri="{53640926-AAD7-44D8-BBD7-CCE9431645EC}">
                <a14:shadowObscured xmlns:a14="http://schemas.microsoft.com/office/drawing/2010/main"/>
              </a:ext>
            </a:extLst>
          </p:spPr>
        </p:pic>
        <p:pic>
          <p:nvPicPr>
            <p:cNvPr id="14" name="Picture 13"/>
            <p:cNvPicPr/>
            <p:nvPr/>
          </p:nvPicPr>
          <p:blipFill rotWithShape="1">
            <a:blip r:embed="rId7" cstate="print">
              <a:extLst>
                <a:ext uri="{28A0092B-C50C-407E-A947-70E740481C1C}">
                  <a14:useLocalDpi xmlns:a14="http://schemas.microsoft.com/office/drawing/2010/main" val="0"/>
                </a:ext>
              </a:extLst>
            </a:blip>
            <a:srcRect l="830" t="12936" r="688" b="16402"/>
            <a:stretch/>
          </p:blipFill>
          <p:spPr bwMode="auto">
            <a:xfrm>
              <a:off x="4900941" y="4392387"/>
              <a:ext cx="3541292" cy="2343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61260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Dashboard</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t="13036" r="54" b="22845"/>
          <a:stretch/>
        </p:blipFill>
        <p:spPr bwMode="auto">
          <a:xfrm>
            <a:off x="6389460" y="2223407"/>
            <a:ext cx="5454197" cy="3248479"/>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t="13835" r="553" b="22047"/>
          <a:stretch/>
        </p:blipFill>
        <p:spPr bwMode="auto">
          <a:xfrm>
            <a:off x="562882" y="2223407"/>
            <a:ext cx="5695950" cy="3248479"/>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1982043" y="5580227"/>
            <a:ext cx="2625399" cy="369332"/>
          </a:xfrm>
          <a:prstGeom prst="rect">
            <a:avLst/>
          </a:prstGeom>
        </p:spPr>
        <p:txBody>
          <a:bodyPr wrap="none">
            <a:spAutoFit/>
          </a:bodyPr>
          <a:lstStyle/>
          <a:p>
            <a:r>
              <a:rPr lang="en-GB" b="1" dirty="0">
                <a:latin typeface="Calibri" panose="020F0502020204030204" pitchFamily="34" charset="0"/>
                <a:ea typeface="Calibri" panose="020F0502020204030204" pitchFamily="34" charset="0"/>
                <a:cs typeface="Arial" panose="020B0604020202020204" pitchFamily="34" charset="0"/>
              </a:rPr>
              <a:t>Solar Actual Vs. Predicted</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7107334" y="5580227"/>
            <a:ext cx="3405676" cy="369332"/>
          </a:xfrm>
          <a:prstGeom prst="rect">
            <a:avLst/>
          </a:prstGeom>
        </p:spPr>
        <p:txBody>
          <a:bodyPr wrap="none">
            <a:spAutoFit/>
          </a:bodyPr>
          <a:lstStyle/>
          <a:p>
            <a:r>
              <a:rPr lang="en-GB" b="1" dirty="0">
                <a:latin typeface="Calibri" panose="020F0502020204030204" pitchFamily="34" charset="0"/>
                <a:ea typeface="Calibri" panose="020F0502020204030204" pitchFamily="34" charset="0"/>
                <a:cs typeface="Arial" panose="020B0604020202020204" pitchFamily="34" charset="0"/>
              </a:rPr>
              <a:t>Actual Consumption V.s predicted</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28544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xmlns="" id="{9F4444CE-BC8D-4D61-B303-4C05614E62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6933" y="609600"/>
            <a:ext cx="10197494" cy="1099457"/>
          </a:xfrm>
        </p:spPr>
        <p:txBody>
          <a:bodyPr>
            <a:normAutofit fontScale="90000"/>
          </a:bodyPr>
          <a:lstStyle/>
          <a:p>
            <a:r>
              <a:rPr lang="en-US" dirty="0"/>
              <a:t>What makes our solution stand out from the rest?</a:t>
            </a:r>
          </a:p>
        </p:txBody>
      </p:sp>
      <p:sp>
        <p:nvSpPr>
          <p:cNvPr id="29" name="Isosceles Triangle 28">
            <a:extLst>
              <a:ext uri="{FF2B5EF4-FFF2-40B4-BE49-F238E27FC236}">
                <a16:creationId xmlns:a16="http://schemas.microsoft.com/office/drawing/2014/main" xmlns="" id="{73772B81-181F-48B7-8826-4D9686D15D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B2205F6E-03C6-4E92-877C-E2482F6599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TextBox 34">
            <a:extLst>
              <a:ext uri="{FF2B5EF4-FFF2-40B4-BE49-F238E27FC236}">
                <a16:creationId xmlns:a16="http://schemas.microsoft.com/office/drawing/2014/main" xmlns="" id="{B58E5110-C9A3-FE4F-83CF-1BBBC1D36A42}"/>
              </a:ext>
            </a:extLst>
          </p:cNvPr>
          <p:cNvSpPr txBox="1"/>
          <p:nvPr/>
        </p:nvSpPr>
        <p:spPr>
          <a:xfrm>
            <a:off x="561860" y="3310067"/>
            <a:ext cx="2632123" cy="3139321"/>
          </a:xfrm>
          <a:prstGeom prst="rect">
            <a:avLst/>
          </a:prstGeom>
          <a:noFill/>
        </p:spPr>
        <p:txBody>
          <a:bodyPr wrap="square" rtlCol="0">
            <a:spAutoFit/>
          </a:bodyPr>
          <a:lstStyle/>
          <a:p>
            <a:r>
              <a:rPr lang="en-US" dirty="0"/>
              <a:t>Used data that corresponds to weather conditions of NEOM to best of availability possible. </a:t>
            </a:r>
          </a:p>
          <a:p>
            <a:endParaRPr lang="en-US" dirty="0"/>
          </a:p>
          <a:p>
            <a:r>
              <a:rPr lang="en-US" dirty="0"/>
              <a:t>Mapped all the data to NEOMs geographic location.</a:t>
            </a:r>
          </a:p>
          <a:p>
            <a:endParaRPr lang="en-US" dirty="0"/>
          </a:p>
          <a:p>
            <a:r>
              <a:rPr lang="en-US" dirty="0"/>
              <a:t> </a:t>
            </a:r>
          </a:p>
        </p:txBody>
      </p:sp>
      <p:sp>
        <p:nvSpPr>
          <p:cNvPr id="36" name="TextBox 35">
            <a:extLst>
              <a:ext uri="{FF2B5EF4-FFF2-40B4-BE49-F238E27FC236}">
                <a16:creationId xmlns:a16="http://schemas.microsoft.com/office/drawing/2014/main" xmlns="" id="{F0699230-236C-5540-BD8D-0F959F34077D}"/>
              </a:ext>
            </a:extLst>
          </p:cNvPr>
          <p:cNvSpPr txBox="1"/>
          <p:nvPr/>
        </p:nvSpPr>
        <p:spPr>
          <a:xfrm>
            <a:off x="3339447" y="3330229"/>
            <a:ext cx="2632123" cy="2862322"/>
          </a:xfrm>
          <a:prstGeom prst="rect">
            <a:avLst/>
          </a:prstGeom>
          <a:noFill/>
        </p:spPr>
        <p:txBody>
          <a:bodyPr wrap="square" rtlCol="0">
            <a:spAutoFit/>
          </a:bodyPr>
          <a:lstStyle/>
          <a:p>
            <a:r>
              <a:rPr lang="en-US" dirty="0"/>
              <a:t>Followed Systematic Literature review, to arrive at the model to be applied.</a:t>
            </a:r>
          </a:p>
          <a:p>
            <a:endParaRPr lang="en-US" dirty="0"/>
          </a:p>
          <a:p>
            <a:r>
              <a:rPr lang="en-US" dirty="0"/>
              <a:t>Applied Neural Network to achieve optimal solution.</a:t>
            </a:r>
          </a:p>
          <a:p>
            <a:endParaRPr lang="en-US" dirty="0"/>
          </a:p>
          <a:p>
            <a:r>
              <a:rPr lang="en-US" dirty="0"/>
              <a:t> </a:t>
            </a:r>
          </a:p>
        </p:txBody>
      </p:sp>
      <p:sp>
        <p:nvSpPr>
          <p:cNvPr id="37" name="TextBox 36">
            <a:extLst>
              <a:ext uri="{FF2B5EF4-FFF2-40B4-BE49-F238E27FC236}">
                <a16:creationId xmlns:a16="http://schemas.microsoft.com/office/drawing/2014/main" xmlns="" id="{76EFB5EA-5DF0-7F40-A4A0-7F70B705296A}"/>
              </a:ext>
            </a:extLst>
          </p:cNvPr>
          <p:cNvSpPr txBox="1"/>
          <p:nvPr/>
        </p:nvSpPr>
        <p:spPr>
          <a:xfrm>
            <a:off x="6220432" y="3244951"/>
            <a:ext cx="2799007" cy="3970318"/>
          </a:xfrm>
          <a:prstGeom prst="rect">
            <a:avLst/>
          </a:prstGeom>
          <a:noFill/>
        </p:spPr>
        <p:txBody>
          <a:bodyPr wrap="square" rtlCol="0">
            <a:spAutoFit/>
          </a:bodyPr>
          <a:lstStyle/>
          <a:p>
            <a:r>
              <a:rPr lang="en-US" dirty="0"/>
              <a:t>Thorough review of the equations used to precisely calculate the power generation.</a:t>
            </a:r>
          </a:p>
          <a:p>
            <a:endParaRPr lang="en-US" dirty="0"/>
          </a:p>
          <a:p>
            <a:r>
              <a:rPr lang="en-US" dirty="0"/>
              <a:t>Made sure all dependencies that affect the power generation are accounted.</a:t>
            </a:r>
          </a:p>
          <a:p>
            <a:endParaRPr lang="en-US" dirty="0"/>
          </a:p>
          <a:p>
            <a:r>
              <a:rPr lang="en-US" dirty="0"/>
              <a:t>Equations backed-up by references.</a:t>
            </a:r>
          </a:p>
          <a:p>
            <a:endParaRPr lang="en-US" dirty="0"/>
          </a:p>
          <a:p>
            <a:r>
              <a:rPr lang="en-US" dirty="0"/>
              <a:t> </a:t>
            </a:r>
          </a:p>
        </p:txBody>
      </p:sp>
      <p:grpSp>
        <p:nvGrpSpPr>
          <p:cNvPr id="41" name="Group 40">
            <a:extLst>
              <a:ext uri="{FF2B5EF4-FFF2-40B4-BE49-F238E27FC236}">
                <a16:creationId xmlns:a16="http://schemas.microsoft.com/office/drawing/2014/main" xmlns="" id="{C2C1EC84-1576-CF47-B077-41044E252AE3}"/>
              </a:ext>
            </a:extLst>
          </p:cNvPr>
          <p:cNvGrpSpPr/>
          <p:nvPr/>
        </p:nvGrpSpPr>
        <p:grpSpPr>
          <a:xfrm>
            <a:off x="962773" y="1333808"/>
            <a:ext cx="10216330" cy="1730659"/>
            <a:chOff x="962773" y="1333808"/>
            <a:chExt cx="10216330" cy="1730659"/>
          </a:xfrm>
        </p:grpSpPr>
        <p:grpSp>
          <p:nvGrpSpPr>
            <p:cNvPr id="22" name="Group 21">
              <a:extLst>
                <a:ext uri="{FF2B5EF4-FFF2-40B4-BE49-F238E27FC236}">
                  <a16:creationId xmlns:a16="http://schemas.microsoft.com/office/drawing/2014/main" xmlns="" id="{CC2AB78E-4E32-9A4C-8705-0A9498070839}"/>
                </a:ext>
              </a:extLst>
            </p:cNvPr>
            <p:cNvGrpSpPr/>
            <p:nvPr/>
          </p:nvGrpSpPr>
          <p:grpSpPr>
            <a:xfrm>
              <a:off x="9673295" y="1333808"/>
              <a:ext cx="1247033" cy="1247033"/>
              <a:chOff x="9075591" y="2817557"/>
              <a:chExt cx="1247033" cy="1247033"/>
            </a:xfrm>
          </p:grpSpPr>
          <p:sp>
            <p:nvSpPr>
              <p:cNvPr id="15" name="Oval 14">
                <a:extLst>
                  <a:ext uri="{FF2B5EF4-FFF2-40B4-BE49-F238E27FC236}">
                    <a16:creationId xmlns:a16="http://schemas.microsoft.com/office/drawing/2014/main" xmlns="" id="{21F2B232-18D3-2C4C-8D4A-92EE269880E9}"/>
                  </a:ext>
                </a:extLst>
              </p:cNvPr>
              <p:cNvSpPr/>
              <p:nvPr/>
            </p:nvSpPr>
            <p:spPr>
              <a:xfrm>
                <a:off x="9075591" y="2817557"/>
                <a:ext cx="1247033" cy="1247033"/>
              </a:xfrm>
              <a:prstGeom prst="ellipse">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Flowchart">
                <a:extLst>
                  <a:ext uri="{FF2B5EF4-FFF2-40B4-BE49-F238E27FC236}">
                    <a16:creationId xmlns:a16="http://schemas.microsoft.com/office/drawing/2014/main" xmlns="" id="{C5BBB4F3-349E-124B-A644-F07966DCFEA6}"/>
                  </a:ext>
                </a:extLst>
              </p:cNvPr>
              <p:cNvSpPr/>
              <p:nvPr/>
            </p:nvSpPr>
            <p:spPr>
              <a:xfrm>
                <a:off x="9341352" y="3083318"/>
                <a:ext cx="715510" cy="715510"/>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accent5">
                  <a:hueOff val="2495256"/>
                  <a:satOff val="-50489"/>
                  <a:lumOff val="1569"/>
                  <a:alphaOff val="0"/>
                </a:schemeClr>
              </a:effectRef>
              <a:fontRef idx="minor">
                <a:schemeClr val="lt1"/>
              </a:fontRef>
            </p:style>
          </p:sp>
        </p:grpSp>
        <p:grpSp>
          <p:nvGrpSpPr>
            <p:cNvPr id="20" name="Group 19">
              <a:extLst>
                <a:ext uri="{FF2B5EF4-FFF2-40B4-BE49-F238E27FC236}">
                  <a16:creationId xmlns:a16="http://schemas.microsoft.com/office/drawing/2014/main" xmlns="" id="{BE0FA58A-F45C-F44E-8BFC-3899615E9DDE}"/>
                </a:ext>
              </a:extLst>
            </p:cNvPr>
            <p:cNvGrpSpPr/>
            <p:nvPr/>
          </p:nvGrpSpPr>
          <p:grpSpPr>
            <a:xfrm>
              <a:off x="3778250" y="1370137"/>
              <a:ext cx="1247033" cy="1247033"/>
              <a:chOff x="4271446" y="2817557"/>
              <a:chExt cx="1247033" cy="1247033"/>
            </a:xfrm>
          </p:grpSpPr>
          <p:sp>
            <p:nvSpPr>
              <p:cNvPr id="9" name="Oval 8">
                <a:extLst>
                  <a:ext uri="{FF2B5EF4-FFF2-40B4-BE49-F238E27FC236}">
                    <a16:creationId xmlns:a16="http://schemas.microsoft.com/office/drawing/2014/main" xmlns="" id="{5217CB19-B31A-F14D-8BD6-AE179528EA53}"/>
                  </a:ext>
                </a:extLst>
              </p:cNvPr>
              <p:cNvSpPr/>
              <p:nvPr/>
            </p:nvSpPr>
            <p:spPr>
              <a:xfrm>
                <a:off x="4271446" y="2817557"/>
                <a:ext cx="1247033" cy="1247033"/>
              </a:xfrm>
              <a:prstGeom prst="ellipse">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0" name="Rectangle 9" descr="Robot">
                <a:extLst>
                  <a:ext uri="{FF2B5EF4-FFF2-40B4-BE49-F238E27FC236}">
                    <a16:creationId xmlns:a16="http://schemas.microsoft.com/office/drawing/2014/main" xmlns="" id="{CBAC00C2-4080-904C-A2E7-C386A106F1C4}"/>
                  </a:ext>
                </a:extLst>
              </p:cNvPr>
              <p:cNvSpPr/>
              <p:nvPr/>
            </p:nvSpPr>
            <p:spPr>
              <a:xfrm>
                <a:off x="4537208" y="3083318"/>
                <a:ext cx="715510" cy="715510"/>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p:spPr>
            <p:style>
              <a:lnRef idx="2">
                <a:scrgbClr r="0" g="0" b="0"/>
              </a:lnRef>
              <a:fillRef idx="1">
                <a:scrgbClr r="0" g="0" b="0"/>
              </a:fillRef>
              <a:effectRef idx="0">
                <a:schemeClr val="accent5">
                  <a:hueOff val="831752"/>
                  <a:satOff val="-16830"/>
                  <a:lumOff val="523"/>
                  <a:alphaOff val="0"/>
                </a:schemeClr>
              </a:effectRef>
              <a:fontRef idx="minor">
                <a:schemeClr val="lt1"/>
              </a:fontRef>
            </p:style>
          </p:sp>
        </p:grpSp>
        <p:sp>
          <p:nvSpPr>
            <p:cNvPr id="24" name="TextBox 23">
              <a:extLst>
                <a:ext uri="{FF2B5EF4-FFF2-40B4-BE49-F238E27FC236}">
                  <a16:creationId xmlns:a16="http://schemas.microsoft.com/office/drawing/2014/main" xmlns="" id="{2ED5CE64-8014-DD4B-8041-8D9C2DEE0E47}"/>
                </a:ext>
              </a:extLst>
            </p:cNvPr>
            <p:cNvSpPr txBox="1"/>
            <p:nvPr/>
          </p:nvSpPr>
          <p:spPr>
            <a:xfrm>
              <a:off x="3653231" y="2695135"/>
              <a:ext cx="1497069" cy="369332"/>
            </a:xfrm>
            <a:prstGeom prst="rect">
              <a:avLst/>
            </a:prstGeom>
            <a:noFill/>
          </p:spPr>
          <p:txBody>
            <a:bodyPr wrap="square" rtlCol="0">
              <a:spAutoFit/>
            </a:bodyPr>
            <a:lstStyle/>
            <a:p>
              <a:r>
                <a:rPr lang="en-US" dirty="0"/>
                <a:t>AI Modelling</a:t>
              </a:r>
            </a:p>
          </p:txBody>
        </p:sp>
        <p:grpSp>
          <p:nvGrpSpPr>
            <p:cNvPr id="23" name="Group 22">
              <a:extLst>
                <a:ext uri="{FF2B5EF4-FFF2-40B4-BE49-F238E27FC236}">
                  <a16:creationId xmlns:a16="http://schemas.microsoft.com/office/drawing/2014/main" xmlns="" id="{318FDD03-E1DE-A94C-92BC-8A45DBA19FAD}"/>
                </a:ext>
              </a:extLst>
            </p:cNvPr>
            <p:cNvGrpSpPr/>
            <p:nvPr/>
          </p:nvGrpSpPr>
          <p:grpSpPr>
            <a:xfrm>
              <a:off x="962773" y="1336308"/>
              <a:ext cx="1247033" cy="1247033"/>
              <a:chOff x="1869374" y="2817557"/>
              <a:chExt cx="1247033" cy="1247033"/>
            </a:xfrm>
          </p:grpSpPr>
          <p:sp>
            <p:nvSpPr>
              <p:cNvPr id="4" name="Oval 3">
                <a:extLst>
                  <a:ext uri="{FF2B5EF4-FFF2-40B4-BE49-F238E27FC236}">
                    <a16:creationId xmlns:a16="http://schemas.microsoft.com/office/drawing/2014/main" xmlns="" id="{DBCFE871-8896-2E44-BF24-1E43EFB98FCB}"/>
                  </a:ext>
                </a:extLst>
              </p:cNvPr>
              <p:cNvSpPr/>
              <p:nvPr/>
            </p:nvSpPr>
            <p:spPr>
              <a:xfrm>
                <a:off x="1869374" y="2817557"/>
                <a:ext cx="1247033" cy="1247033"/>
              </a:xfrm>
              <a:prstGeom prst="ellipse">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6" name="Rectangle 5" descr="Lightbulb">
                <a:extLst>
                  <a:ext uri="{FF2B5EF4-FFF2-40B4-BE49-F238E27FC236}">
                    <a16:creationId xmlns:a16="http://schemas.microsoft.com/office/drawing/2014/main" xmlns="" id="{934675E3-744C-B94D-A046-E52889EB7757}"/>
                  </a:ext>
                </a:extLst>
              </p:cNvPr>
              <p:cNvSpPr/>
              <p:nvPr/>
            </p:nvSpPr>
            <p:spPr>
              <a:xfrm>
                <a:off x="2135135" y="3083318"/>
                <a:ext cx="715510" cy="715510"/>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sp>
          <p:nvSpPr>
            <p:cNvPr id="28" name="TextBox 27">
              <a:extLst>
                <a:ext uri="{FF2B5EF4-FFF2-40B4-BE49-F238E27FC236}">
                  <a16:creationId xmlns:a16="http://schemas.microsoft.com/office/drawing/2014/main" xmlns="" id="{0A2059DF-D6A1-DD4D-BDD5-9497B880E3CD}"/>
                </a:ext>
              </a:extLst>
            </p:cNvPr>
            <p:cNvSpPr txBox="1"/>
            <p:nvPr/>
          </p:nvSpPr>
          <p:spPr>
            <a:xfrm>
              <a:off x="1059407" y="2695114"/>
              <a:ext cx="1247033" cy="369332"/>
            </a:xfrm>
            <a:prstGeom prst="rect">
              <a:avLst/>
            </a:prstGeom>
            <a:noFill/>
          </p:spPr>
          <p:txBody>
            <a:bodyPr wrap="square" rtlCol="0">
              <a:spAutoFit/>
            </a:bodyPr>
            <a:lstStyle/>
            <a:p>
              <a:r>
                <a:rPr lang="en-US" dirty="0"/>
                <a:t>Precision</a:t>
              </a:r>
            </a:p>
          </p:txBody>
        </p:sp>
        <p:grpSp>
          <p:nvGrpSpPr>
            <p:cNvPr id="40" name="Group 39">
              <a:extLst>
                <a:ext uri="{FF2B5EF4-FFF2-40B4-BE49-F238E27FC236}">
                  <a16:creationId xmlns:a16="http://schemas.microsoft.com/office/drawing/2014/main" xmlns="" id="{2F04B0D0-72A1-2347-8CDF-E3489B04B5BD}"/>
                </a:ext>
              </a:extLst>
            </p:cNvPr>
            <p:cNvGrpSpPr/>
            <p:nvPr/>
          </p:nvGrpSpPr>
          <p:grpSpPr>
            <a:xfrm>
              <a:off x="6857818" y="1338213"/>
              <a:ext cx="1247033" cy="1247033"/>
              <a:chOff x="7131289" y="1362006"/>
              <a:chExt cx="1247033" cy="1247033"/>
            </a:xfrm>
          </p:grpSpPr>
          <p:sp>
            <p:nvSpPr>
              <p:cNvPr id="12" name="Oval 11">
                <a:extLst>
                  <a:ext uri="{FF2B5EF4-FFF2-40B4-BE49-F238E27FC236}">
                    <a16:creationId xmlns:a16="http://schemas.microsoft.com/office/drawing/2014/main" xmlns="" id="{A3D9A3BA-1312-6245-A608-D942446E3F07}"/>
                  </a:ext>
                </a:extLst>
              </p:cNvPr>
              <p:cNvSpPr/>
              <p:nvPr/>
            </p:nvSpPr>
            <p:spPr>
              <a:xfrm>
                <a:off x="7131289" y="1362006"/>
                <a:ext cx="1247033" cy="1247033"/>
              </a:xfrm>
              <a:prstGeom prst="ellipse">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26" name="Graphic 25" descr="Beaker">
                <a:extLst>
                  <a:ext uri="{FF2B5EF4-FFF2-40B4-BE49-F238E27FC236}">
                    <a16:creationId xmlns:a16="http://schemas.microsoft.com/office/drawing/2014/main" xmlns="" id="{2A9F96FB-51A9-A341-8BC5-4E4DDAB7F4C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377498" y="1495256"/>
                <a:ext cx="757126" cy="757126"/>
              </a:xfrm>
              <a:prstGeom prst="rect">
                <a:avLst/>
              </a:prstGeom>
            </p:spPr>
          </p:pic>
        </p:grpSp>
        <p:sp>
          <p:nvSpPr>
            <p:cNvPr id="32" name="TextBox 31">
              <a:extLst>
                <a:ext uri="{FF2B5EF4-FFF2-40B4-BE49-F238E27FC236}">
                  <a16:creationId xmlns:a16="http://schemas.microsoft.com/office/drawing/2014/main" xmlns="" id="{D72D7596-17F6-E943-8403-BF9AD3843FDD}"/>
                </a:ext>
              </a:extLst>
            </p:cNvPr>
            <p:cNvSpPr txBox="1"/>
            <p:nvPr/>
          </p:nvSpPr>
          <p:spPr>
            <a:xfrm>
              <a:off x="6871400" y="2693757"/>
              <a:ext cx="1497069" cy="369332"/>
            </a:xfrm>
            <a:prstGeom prst="rect">
              <a:avLst/>
            </a:prstGeom>
            <a:noFill/>
          </p:spPr>
          <p:txBody>
            <a:bodyPr wrap="square" rtlCol="0">
              <a:spAutoFit/>
            </a:bodyPr>
            <a:lstStyle/>
            <a:p>
              <a:r>
                <a:rPr lang="en-US" dirty="0"/>
                <a:t>Formulation</a:t>
              </a:r>
            </a:p>
          </p:txBody>
        </p:sp>
        <p:sp>
          <p:nvSpPr>
            <p:cNvPr id="38" name="TextBox 37">
              <a:extLst>
                <a:ext uri="{FF2B5EF4-FFF2-40B4-BE49-F238E27FC236}">
                  <a16:creationId xmlns:a16="http://schemas.microsoft.com/office/drawing/2014/main" xmlns="" id="{808CF910-A5BB-E14B-8946-7727A8AF263A}"/>
                </a:ext>
              </a:extLst>
            </p:cNvPr>
            <p:cNvSpPr txBox="1"/>
            <p:nvPr/>
          </p:nvSpPr>
          <p:spPr>
            <a:xfrm>
              <a:off x="9682034" y="2693757"/>
              <a:ext cx="1497069" cy="369332"/>
            </a:xfrm>
            <a:prstGeom prst="rect">
              <a:avLst/>
            </a:prstGeom>
            <a:noFill/>
          </p:spPr>
          <p:txBody>
            <a:bodyPr wrap="square" rtlCol="0">
              <a:spAutoFit/>
            </a:bodyPr>
            <a:lstStyle/>
            <a:p>
              <a:r>
                <a:rPr lang="en-US" dirty="0"/>
                <a:t>Simplicity</a:t>
              </a:r>
            </a:p>
          </p:txBody>
        </p:sp>
      </p:grpSp>
      <p:sp>
        <p:nvSpPr>
          <p:cNvPr id="39" name="TextBox 38">
            <a:extLst>
              <a:ext uri="{FF2B5EF4-FFF2-40B4-BE49-F238E27FC236}">
                <a16:creationId xmlns:a16="http://schemas.microsoft.com/office/drawing/2014/main" xmlns="" id="{3FAD0D76-063C-BD4B-9333-EEFCA726358A}"/>
              </a:ext>
            </a:extLst>
          </p:cNvPr>
          <p:cNvSpPr txBox="1"/>
          <p:nvPr/>
        </p:nvSpPr>
        <p:spPr>
          <a:xfrm>
            <a:off x="9206216" y="3236085"/>
            <a:ext cx="2799007" cy="3970318"/>
          </a:xfrm>
          <a:prstGeom prst="rect">
            <a:avLst/>
          </a:prstGeom>
          <a:noFill/>
        </p:spPr>
        <p:txBody>
          <a:bodyPr wrap="square" rtlCol="0">
            <a:spAutoFit/>
          </a:bodyPr>
          <a:lstStyle/>
          <a:p>
            <a:r>
              <a:rPr lang="en-US" dirty="0"/>
              <a:t>The approach is simple and yet practical with effective solution and minimal cost.</a:t>
            </a:r>
          </a:p>
          <a:p>
            <a:endParaRPr lang="en-US" dirty="0"/>
          </a:p>
          <a:p>
            <a:r>
              <a:rPr lang="en-US" dirty="0"/>
              <a:t>Utilizes the data from the available indigenous base stations.</a:t>
            </a:r>
          </a:p>
          <a:p>
            <a:endParaRPr lang="en-US" dirty="0"/>
          </a:p>
          <a:p>
            <a:r>
              <a:rPr lang="en-US" dirty="0"/>
              <a:t>Approach is scalable</a:t>
            </a:r>
          </a:p>
          <a:p>
            <a:r>
              <a:rPr lang="en-US" dirty="0"/>
              <a:t>with ease of implementation.</a:t>
            </a:r>
          </a:p>
          <a:p>
            <a:endParaRPr lang="en-US" dirty="0"/>
          </a:p>
          <a:p>
            <a:r>
              <a:rPr lang="en-US" dirty="0"/>
              <a:t> </a:t>
            </a:r>
          </a:p>
        </p:txBody>
      </p:sp>
    </p:spTree>
    <p:extLst>
      <p:ext uri="{BB962C8B-B14F-4D97-AF65-F5344CB8AC3E}">
        <p14:creationId xmlns:p14="http://schemas.microsoft.com/office/powerpoint/2010/main" val="1716984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Application</a:t>
            </a:r>
            <a:r>
              <a:rPr lang="en-US" b="1" dirty="0"/>
              <a:t/>
            </a:r>
            <a:br>
              <a:rPr lang="en-US" b="1" dirty="0"/>
            </a:b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22191" t="40468" r="62473" b="47588"/>
          <a:stretch/>
        </p:blipFill>
        <p:spPr bwMode="auto">
          <a:xfrm>
            <a:off x="3957138" y="474497"/>
            <a:ext cx="1567180" cy="76263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39918" t="23250" r="41909" b="18962"/>
          <a:stretch/>
        </p:blipFill>
        <p:spPr bwMode="auto">
          <a:xfrm>
            <a:off x="677334" y="1941830"/>
            <a:ext cx="1828800" cy="3773170"/>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6" name="Picture 5"/>
          <p:cNvPicPr/>
          <p:nvPr/>
        </p:nvPicPr>
        <p:blipFill rotWithShape="1">
          <a:blip r:embed="rId4">
            <a:extLst>
              <a:ext uri="{28A0092B-C50C-407E-A947-70E740481C1C}">
                <a14:useLocalDpi xmlns:a14="http://schemas.microsoft.com/office/drawing/2010/main" val="0"/>
              </a:ext>
            </a:extLst>
          </a:blip>
          <a:srcRect l="39911" t="22348" r="41291" b="19919"/>
          <a:stretch/>
        </p:blipFill>
        <p:spPr bwMode="auto">
          <a:xfrm>
            <a:off x="2747058" y="1930400"/>
            <a:ext cx="1921585" cy="378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5046967" y="1930400"/>
            <a:ext cx="1953895" cy="3784600"/>
          </a:xfrm>
          <a:prstGeom prst="rect">
            <a:avLst/>
          </a:prstGeom>
          <a:ln>
            <a:solidFill>
              <a:schemeClr val="tx1"/>
            </a:solidFill>
          </a:ln>
        </p:spPr>
      </p:pic>
      <p:pic>
        <p:nvPicPr>
          <p:cNvPr id="8" name="Picture 7"/>
          <p:cNvPicPr/>
          <p:nvPr/>
        </p:nvPicPr>
        <p:blipFill>
          <a:blip r:embed="rId6" cstate="print">
            <a:extLst>
              <a:ext uri="{28A0092B-C50C-407E-A947-70E740481C1C}">
                <a14:useLocalDpi xmlns:a14="http://schemas.microsoft.com/office/drawing/2010/main" val="0"/>
              </a:ext>
            </a:extLst>
          </a:blip>
          <a:stretch>
            <a:fillRect/>
          </a:stretch>
        </p:blipFill>
        <p:spPr>
          <a:xfrm>
            <a:off x="7256844" y="1930400"/>
            <a:ext cx="1953895" cy="3796030"/>
          </a:xfrm>
          <a:prstGeom prst="rect">
            <a:avLst/>
          </a:prstGeom>
          <a:ln>
            <a:solidFill>
              <a:schemeClr val="tx1"/>
            </a:solidFill>
          </a:ln>
        </p:spPr>
      </p:pic>
      <p:pic>
        <p:nvPicPr>
          <p:cNvPr id="9" name="Picture 8" descr="A screenshot of a cell phone&#10;&#10;Description automatically generated"/>
          <p:cNvPicPr/>
          <p:nvPr/>
        </p:nvPicPr>
        <p:blipFill>
          <a:blip r:embed="rId7" cstate="print">
            <a:extLst>
              <a:ext uri="{28A0092B-C50C-407E-A947-70E740481C1C}">
                <a14:useLocalDpi xmlns:a14="http://schemas.microsoft.com/office/drawing/2010/main" val="0"/>
              </a:ext>
            </a:extLst>
          </a:blip>
          <a:stretch>
            <a:fillRect/>
          </a:stretch>
        </p:blipFill>
        <p:spPr>
          <a:xfrm>
            <a:off x="9504032" y="1941830"/>
            <a:ext cx="2114550" cy="3784600"/>
          </a:xfrm>
          <a:prstGeom prst="rect">
            <a:avLst/>
          </a:prstGeom>
          <a:ln>
            <a:solidFill>
              <a:schemeClr val="tx1"/>
            </a:solidFill>
          </a:ln>
        </p:spPr>
      </p:pic>
    </p:spTree>
    <p:extLst>
      <p:ext uri="{BB962C8B-B14F-4D97-AF65-F5344CB8AC3E}">
        <p14:creationId xmlns:p14="http://schemas.microsoft.com/office/powerpoint/2010/main" val="3883037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ded Corner 10"/>
          <p:cNvSpPr/>
          <p:nvPr/>
        </p:nvSpPr>
        <p:spPr>
          <a:xfrm>
            <a:off x="6313715" y="1824516"/>
            <a:ext cx="5410200" cy="4494641"/>
          </a:xfrm>
          <a:prstGeom prst="foldedCorne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77334" y="2160590"/>
            <a:ext cx="5119309" cy="2035854"/>
          </a:xfrm>
        </p:spPr>
        <p:style>
          <a:lnRef idx="1">
            <a:schemeClr val="dk1"/>
          </a:lnRef>
          <a:fillRef idx="3">
            <a:schemeClr val="dk1"/>
          </a:fillRef>
          <a:effectRef idx="2">
            <a:schemeClr val="dk1"/>
          </a:effectRef>
          <a:fontRef idx="minor">
            <a:schemeClr val="lt1"/>
          </a:fontRef>
        </p:style>
        <p:txBody>
          <a:bodyPr/>
          <a:lstStyle/>
          <a:p>
            <a:r>
              <a:rPr lang="en-US" b="1" dirty="0"/>
              <a:t>Data obtained and storage</a:t>
            </a:r>
            <a:endParaRPr lang="en-US" dirty="0"/>
          </a:p>
          <a:p>
            <a:r>
              <a:rPr lang="en-US" b="1" dirty="0"/>
              <a:t>Issues of management and responsibility</a:t>
            </a:r>
            <a:endParaRPr lang="en-US" dirty="0"/>
          </a:p>
          <a:p>
            <a:r>
              <a:rPr lang="en-US" b="1" dirty="0"/>
              <a:t>Computation speed</a:t>
            </a:r>
            <a:endParaRPr lang="en-US" dirty="0"/>
          </a:p>
          <a:p>
            <a:r>
              <a:rPr lang="en-US" b="1" dirty="0"/>
              <a:t>Weather fluctuation</a:t>
            </a:r>
            <a:endParaRPr lang="en-US" dirty="0"/>
          </a:p>
          <a:p>
            <a:endParaRPr lang="en-US" dirty="0"/>
          </a:p>
        </p:txBody>
      </p:sp>
      <p:sp>
        <p:nvSpPr>
          <p:cNvPr id="4" name="Rectangle 3"/>
          <p:cNvSpPr/>
          <p:nvPr/>
        </p:nvSpPr>
        <p:spPr>
          <a:xfrm>
            <a:off x="6430736" y="1824516"/>
            <a:ext cx="5176157" cy="1200329"/>
          </a:xfrm>
          <a:prstGeom prst="rect">
            <a:avLst/>
          </a:prstGeom>
        </p:spPr>
        <p:txBody>
          <a:bodyPr wrap="square">
            <a:spAutoFit/>
          </a:bodyPr>
          <a:lstStyle/>
          <a:p>
            <a:pPr algn="just">
              <a:lnSpc>
                <a:spcPct val="150000"/>
              </a:lnSpc>
            </a:pPr>
            <a:r>
              <a:rPr lang="en-US" sz="1200" b="1" dirty="0">
                <a:solidFill>
                  <a:schemeClr val="accent5">
                    <a:lumMod val="75000"/>
                  </a:schemeClr>
                </a:solidFill>
                <a:latin typeface="Times New Roman" panose="02020603050405020304" pitchFamily="18" charset="0"/>
                <a:ea typeface="Calibri" panose="020F0502020204030204" pitchFamily="34" charset="0"/>
                <a:cs typeface="Arial" panose="020B0604020202020204" pitchFamily="34" charset="0"/>
              </a:rPr>
              <a:t>Who is going to use our solution in NEOM?</a:t>
            </a:r>
          </a:p>
          <a:p>
            <a:pPr algn="just">
              <a:lnSpc>
                <a:spcPct val="150000"/>
              </a:lnSpc>
            </a:pPr>
            <a:r>
              <a:rPr lang="en-US" sz="1200" dirty="0">
                <a:latin typeface="Times New Roman" panose="02020603050405020304" pitchFamily="18" charset="0"/>
                <a:ea typeface="Calibri" panose="020F0502020204030204" pitchFamily="34" charset="0"/>
                <a:cs typeface="Arial" panose="020B0604020202020204" pitchFamily="34" charset="0"/>
              </a:rPr>
              <a:t>The system is meant to be used by City Administration officials. Specifically, it is to be utilized those in charge of maintaining the stable supply of electricity to NEOM on a regular basis.</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6313715" y="2974507"/>
            <a:ext cx="5410200" cy="1477328"/>
          </a:xfrm>
          <a:prstGeom prst="rect">
            <a:avLst/>
          </a:prstGeom>
        </p:spPr>
        <p:txBody>
          <a:bodyPr wrap="square">
            <a:spAutoFit/>
          </a:bodyPr>
          <a:lstStyle/>
          <a:p>
            <a:pPr algn="just">
              <a:lnSpc>
                <a:spcPct val="150000"/>
              </a:lnSpc>
            </a:pPr>
            <a:r>
              <a:rPr lang="en-US" sz="1200" b="1" dirty="0">
                <a:solidFill>
                  <a:schemeClr val="accent5">
                    <a:lumMod val="75000"/>
                  </a:schemeClr>
                </a:solidFill>
                <a:latin typeface="Times New Roman" panose="02020603050405020304" pitchFamily="18" charset="0"/>
                <a:ea typeface="Calibri" panose="020F0502020204030204" pitchFamily="34" charset="0"/>
                <a:cs typeface="Arial" panose="020B0604020202020204" pitchFamily="34" charset="0"/>
              </a:rPr>
              <a:t>Why our solution can be implemented in NEOM?</a:t>
            </a:r>
          </a:p>
          <a:p>
            <a:pPr>
              <a:lnSpc>
                <a:spcPct val="150000"/>
              </a:lnSpc>
            </a:pPr>
            <a:r>
              <a:rPr lang="en-US" sz="1200" dirty="0">
                <a:latin typeface="Times New Roman" panose="02020603050405020304" pitchFamily="18" charset="0"/>
                <a:ea typeface="Calibri" panose="020F0502020204030204" pitchFamily="34" charset="0"/>
              </a:rPr>
              <a:t>Our solution can be scaled to fit the realistic requirement of NEOM since the data sources are from reliable sources approximated as much as possible for the NEOM geographical area. As long as weather sensors collect data accurately in NEOM when implemented, our solution will be able to continuously provide utility</a:t>
            </a:r>
            <a:endParaRPr lang="en-US" sz="1200" dirty="0"/>
          </a:p>
        </p:txBody>
      </p:sp>
      <p:sp>
        <p:nvSpPr>
          <p:cNvPr id="6" name="Rectangle 5"/>
          <p:cNvSpPr/>
          <p:nvPr/>
        </p:nvSpPr>
        <p:spPr>
          <a:xfrm>
            <a:off x="6313715" y="4585301"/>
            <a:ext cx="5263242" cy="1477328"/>
          </a:xfrm>
          <a:prstGeom prst="rect">
            <a:avLst/>
          </a:prstGeom>
        </p:spPr>
        <p:txBody>
          <a:bodyPr wrap="square">
            <a:spAutoFit/>
          </a:bodyPr>
          <a:lstStyle/>
          <a:p>
            <a:pPr algn="just">
              <a:lnSpc>
                <a:spcPct val="150000"/>
              </a:lnSpc>
            </a:pPr>
            <a:r>
              <a:rPr lang="en-US" sz="1200" b="1" dirty="0">
                <a:solidFill>
                  <a:schemeClr val="accent5">
                    <a:lumMod val="75000"/>
                  </a:schemeClr>
                </a:solidFill>
                <a:latin typeface="Times New Roman" panose="02020603050405020304" pitchFamily="18" charset="0"/>
                <a:ea typeface="Calibri" panose="020F0502020204030204" pitchFamily="34" charset="0"/>
                <a:cs typeface="Arial" panose="020B0604020202020204" pitchFamily="34" charset="0"/>
              </a:rPr>
              <a:t>How we are implementing AI to solve the problem?</a:t>
            </a:r>
            <a:endParaRPr lang="en-US" sz="1200" b="1" dirty="0">
              <a:solidFill>
                <a:schemeClr val="accent5">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ct val="150000"/>
              </a:lnSpc>
            </a:pPr>
            <a:r>
              <a:rPr lang="en-US" sz="1200" dirty="0">
                <a:latin typeface="Times New Roman" panose="02020603050405020304" pitchFamily="18" charset="0"/>
                <a:ea typeface="Calibri" panose="020F0502020204030204" pitchFamily="34" charset="0"/>
              </a:rPr>
              <a:t>The AI models used in this solution have been trained on highly accurate information and can be utilized to predict energy demands. The AI in our solution uses a combination of supervised and unsupervised machine learning techniques and Neural Network architecture to deliver the solution</a:t>
            </a:r>
            <a:endParaRPr lang="en-US" sz="1200" dirty="0"/>
          </a:p>
        </p:txBody>
      </p:sp>
      <p:sp>
        <p:nvSpPr>
          <p:cNvPr id="7" name="Rounded Rectangle 6"/>
          <p:cNvSpPr/>
          <p:nvPr/>
        </p:nvSpPr>
        <p:spPr>
          <a:xfrm>
            <a:off x="898071" y="947057"/>
            <a:ext cx="4343400" cy="106135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RISK &amp; OBSTACLES</a:t>
            </a:r>
            <a:endParaRPr lang="en-US" dirty="0"/>
          </a:p>
        </p:txBody>
      </p:sp>
      <p:sp>
        <p:nvSpPr>
          <p:cNvPr id="10" name="Down Arrow Callout 9"/>
          <p:cNvSpPr/>
          <p:nvPr/>
        </p:nvSpPr>
        <p:spPr>
          <a:xfrm>
            <a:off x="7777843" y="610983"/>
            <a:ext cx="2334986" cy="1213533"/>
          </a:xfrm>
          <a:prstGeom prst="downArrowCallou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Q &amp; A</a:t>
            </a:r>
          </a:p>
        </p:txBody>
      </p:sp>
    </p:spTree>
    <p:extLst>
      <p:ext uri="{BB962C8B-B14F-4D97-AF65-F5344CB8AC3E}">
        <p14:creationId xmlns:p14="http://schemas.microsoft.com/office/powerpoint/2010/main" val="35679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6439" y="1707848"/>
            <a:ext cx="7766936" cy="1646302"/>
          </a:xfrm>
        </p:spPr>
        <p:txBody>
          <a:bodyPr/>
          <a:lstStyle/>
          <a:p>
            <a:pPr algn="ctr"/>
            <a:r>
              <a:rPr lang="en-GB" sz="3600" b="1" dirty="0"/>
              <a:t>A DL-BASED OPTIMISATION FOR RENEWABLE ENERGY MIX AT RECORD LOW COST</a:t>
            </a:r>
            <a:endParaRPr lang="en-US" sz="3600" b="1" dirty="0"/>
          </a:p>
        </p:txBody>
      </p:sp>
      <p:sp>
        <p:nvSpPr>
          <p:cNvPr id="3" name="Subtitle 2"/>
          <p:cNvSpPr>
            <a:spLocks noGrp="1"/>
          </p:cNvSpPr>
          <p:nvPr>
            <p:ph type="subTitle" idx="1"/>
          </p:nvPr>
        </p:nvSpPr>
        <p:spPr>
          <a:xfrm>
            <a:off x="1507067" y="3983587"/>
            <a:ext cx="7766936" cy="1096899"/>
          </a:xfrm>
        </p:spPr>
        <p:txBody>
          <a:bodyPr/>
          <a:lstStyle/>
          <a:p>
            <a:pPr algn="ctr"/>
            <a:r>
              <a:rPr lang="en-US" dirty="0"/>
              <a:t>Forward Looking team</a:t>
            </a:r>
          </a:p>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32037"/>
            <a:ext cx="9274003" cy="2330196"/>
          </a:xfrm>
          <a:prstGeom prst="rect">
            <a:avLst/>
          </a:prstGeom>
        </p:spPr>
      </p:pic>
    </p:spTree>
    <p:extLst>
      <p:ext uri="{BB962C8B-B14F-4D97-AF65-F5344CB8AC3E}">
        <p14:creationId xmlns:p14="http://schemas.microsoft.com/office/powerpoint/2010/main" val="3477201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12317551"/>
              </p:ext>
            </p:extLst>
          </p:nvPr>
        </p:nvGraphicFramePr>
        <p:xfrm>
          <a:off x="2957898" y="1064526"/>
          <a:ext cx="8001255" cy="5449476"/>
        </p:xfrm>
        <a:graphic>
          <a:graphicData uri="http://schemas.openxmlformats.org/drawingml/2006/table">
            <a:tbl>
              <a:tblPr firstRow="1" firstCol="1" bandRow="1">
                <a:tableStyleId>{5C22544A-7EE6-4342-B048-85BDC9FD1C3A}</a:tableStyleId>
              </a:tblPr>
              <a:tblGrid>
                <a:gridCol w="2064478">
                  <a:extLst>
                    <a:ext uri="{9D8B030D-6E8A-4147-A177-3AD203B41FA5}">
                      <a16:colId xmlns:a16="http://schemas.microsoft.com/office/drawing/2014/main" xmlns="" val="20000"/>
                    </a:ext>
                  </a:extLst>
                </a:gridCol>
                <a:gridCol w="2511188">
                  <a:extLst>
                    <a:ext uri="{9D8B030D-6E8A-4147-A177-3AD203B41FA5}">
                      <a16:colId xmlns:a16="http://schemas.microsoft.com/office/drawing/2014/main" xmlns="" val="20001"/>
                    </a:ext>
                  </a:extLst>
                </a:gridCol>
                <a:gridCol w="3425589">
                  <a:extLst>
                    <a:ext uri="{9D8B030D-6E8A-4147-A177-3AD203B41FA5}">
                      <a16:colId xmlns:a16="http://schemas.microsoft.com/office/drawing/2014/main" xmlns="" val="20002"/>
                    </a:ext>
                  </a:extLst>
                </a:gridCol>
              </a:tblGrid>
              <a:tr h="508776">
                <a:tc>
                  <a:txBody>
                    <a:bodyPr/>
                    <a:lstStyle/>
                    <a:p>
                      <a:pPr marL="0" marR="0" algn="ctr">
                        <a:lnSpc>
                          <a:spcPct val="150000"/>
                        </a:lnSpc>
                        <a:spcBef>
                          <a:spcPts val="0"/>
                        </a:spcBef>
                        <a:spcAft>
                          <a:spcPts val="0"/>
                        </a:spcAft>
                      </a:pPr>
                      <a:r>
                        <a:rPr lang="en-MY" sz="1200" dirty="0">
                          <a:effectLst/>
                        </a:rPr>
                        <a:t>Title(APA Citation)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nchor="ctr"/>
                </a:tc>
                <a:tc>
                  <a:txBody>
                    <a:bodyPr/>
                    <a:lstStyle/>
                    <a:p>
                      <a:pPr marL="0" marR="0" algn="ctr">
                        <a:lnSpc>
                          <a:spcPct val="150000"/>
                        </a:lnSpc>
                        <a:spcBef>
                          <a:spcPts val="0"/>
                        </a:spcBef>
                        <a:spcAft>
                          <a:spcPts val="0"/>
                        </a:spcAft>
                      </a:pPr>
                      <a:r>
                        <a:rPr lang="en-MY" sz="1200" dirty="0">
                          <a:effectLst/>
                        </a:rPr>
                        <a:t>AI Approach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nchor="ctr"/>
                </a:tc>
                <a:tc>
                  <a:txBody>
                    <a:bodyPr/>
                    <a:lstStyle/>
                    <a:p>
                      <a:pPr marL="0" marR="0" algn="ctr">
                        <a:lnSpc>
                          <a:spcPct val="150000"/>
                        </a:lnSpc>
                        <a:spcBef>
                          <a:spcPts val="0"/>
                        </a:spcBef>
                        <a:spcAft>
                          <a:spcPts val="0"/>
                        </a:spcAft>
                      </a:pPr>
                      <a:r>
                        <a:rPr lang="en-MY" sz="1200" dirty="0">
                          <a:effectLst/>
                        </a:rPr>
                        <a:t>Limitation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nchor="ctr"/>
                </a:tc>
                <a:extLst>
                  <a:ext uri="{0D108BD9-81ED-4DB2-BD59-A6C34878D82A}">
                    <a16:rowId xmlns:a16="http://schemas.microsoft.com/office/drawing/2014/main" xmlns="" val="10000"/>
                  </a:ext>
                </a:extLst>
              </a:tr>
              <a:tr h="539807">
                <a:tc>
                  <a:txBody>
                    <a:bodyPr/>
                    <a:lstStyle/>
                    <a:p>
                      <a:pPr marL="0" marR="0" algn="ctr">
                        <a:lnSpc>
                          <a:spcPct val="150000"/>
                        </a:lnSpc>
                        <a:spcBef>
                          <a:spcPts val="0"/>
                        </a:spcBef>
                        <a:spcAft>
                          <a:spcPts val="0"/>
                        </a:spcAft>
                      </a:pPr>
                      <a:r>
                        <a:rPr lang="en-US" sz="1200" dirty="0">
                          <a:effectLst/>
                        </a:rPr>
                        <a:t>(</a:t>
                      </a:r>
                      <a:r>
                        <a:rPr lang="en-US" sz="1200" dirty="0" err="1">
                          <a:effectLst/>
                        </a:rPr>
                        <a:t>Laroui</a:t>
                      </a:r>
                      <a:r>
                        <a:rPr lang="en-US" sz="1200" dirty="0">
                          <a:effectLst/>
                        </a:rPr>
                        <a:t> et al. 2019)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lnSpc>
                          <a:spcPct val="150000"/>
                        </a:lnSpc>
                        <a:spcBef>
                          <a:spcPts val="0"/>
                        </a:spcBef>
                        <a:spcAft>
                          <a:spcPts val="0"/>
                        </a:spcAft>
                      </a:pPr>
                      <a:r>
                        <a:rPr lang="en-GB" sz="1200" dirty="0">
                          <a:effectLst/>
                        </a:rPr>
                        <a:t>Deep learning</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lnSpc>
                          <a:spcPct val="150000"/>
                        </a:lnSpc>
                        <a:spcBef>
                          <a:spcPts val="0"/>
                        </a:spcBef>
                        <a:spcAft>
                          <a:spcPts val="0"/>
                        </a:spcAft>
                      </a:pPr>
                      <a:r>
                        <a:rPr lang="en-GB" sz="1200">
                          <a:effectLst/>
                        </a:rPr>
                        <a:t>Energy management of EV in Smart Cities is ignored.</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01"/>
                  </a:ext>
                </a:extLst>
              </a:tr>
              <a:tr h="647187">
                <a:tc>
                  <a:txBody>
                    <a:bodyPr/>
                    <a:lstStyle/>
                    <a:p>
                      <a:pPr marL="0" marR="0" algn="ctr">
                        <a:lnSpc>
                          <a:spcPct val="150000"/>
                        </a:lnSpc>
                        <a:spcBef>
                          <a:spcPts val="0"/>
                        </a:spcBef>
                        <a:spcAft>
                          <a:spcPts val="0"/>
                        </a:spcAft>
                      </a:pPr>
                      <a:r>
                        <a:rPr lang="en-US" sz="1200">
                          <a:effectLst/>
                        </a:rPr>
                        <a:t>(Marzband, Azarinejadian, and ... 2015)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lnSpc>
                          <a:spcPct val="150000"/>
                        </a:lnSpc>
                        <a:spcBef>
                          <a:spcPts val="0"/>
                        </a:spcBef>
                        <a:spcAft>
                          <a:spcPts val="0"/>
                        </a:spcAft>
                      </a:pPr>
                      <a:r>
                        <a:rPr lang="en-GB" sz="1200" dirty="0">
                          <a:effectLst/>
                        </a:rPr>
                        <a:t>Artificial bee colony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a:effectLst/>
                        </a:rPr>
                        <a:t>Emission cost of a dis-patchable micro-turbine is not considered. Complex formulation.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02"/>
                  </a:ext>
                </a:extLst>
              </a:tr>
              <a:tr h="596657">
                <a:tc>
                  <a:txBody>
                    <a:bodyPr/>
                    <a:lstStyle/>
                    <a:p>
                      <a:pPr marL="0" marR="0" algn="ctr">
                        <a:lnSpc>
                          <a:spcPct val="150000"/>
                        </a:lnSpc>
                        <a:spcBef>
                          <a:spcPts val="0"/>
                        </a:spcBef>
                        <a:spcAft>
                          <a:spcPts val="0"/>
                        </a:spcAft>
                      </a:pPr>
                      <a:r>
                        <a:rPr lang="en-US" sz="1200">
                          <a:effectLst/>
                        </a:rPr>
                        <a:t>(Arcos-Aviles et al. 2017)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dirty="0">
                          <a:effectLst/>
                        </a:rPr>
                        <a:t>Artificial Intelligence</a:t>
                      </a:r>
                      <a:endParaRPr lang="en-US" sz="1200" dirty="0">
                        <a:effectLst/>
                      </a:endParaRPr>
                    </a:p>
                    <a:p>
                      <a:pPr marL="0" marR="0" algn="ctr">
                        <a:lnSpc>
                          <a:spcPct val="150000"/>
                        </a:lnSpc>
                        <a:spcBef>
                          <a:spcPts val="0"/>
                        </a:spcBef>
                        <a:spcAft>
                          <a:spcPts val="0"/>
                        </a:spcAft>
                      </a:pPr>
                      <a:r>
                        <a:rPr lang="en-GB" sz="1200" dirty="0">
                          <a:effectLst/>
                        </a:rPr>
                        <a:t>(Fuzzy logic)</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a:effectLst/>
                        </a:rPr>
                        <a:t>Battery degradation is not considered. Only the battery charger/grid connected inverter is controllable.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03"/>
                  </a:ext>
                </a:extLst>
              </a:tr>
              <a:tr h="539807">
                <a:tc>
                  <a:txBody>
                    <a:bodyPr/>
                    <a:lstStyle/>
                    <a:p>
                      <a:pPr marL="0" marR="0" algn="ctr">
                        <a:lnSpc>
                          <a:spcPct val="150000"/>
                        </a:lnSpc>
                        <a:spcBef>
                          <a:spcPts val="0"/>
                        </a:spcBef>
                        <a:spcAft>
                          <a:spcPts val="0"/>
                        </a:spcAft>
                      </a:pPr>
                      <a:r>
                        <a:rPr lang="en-US" sz="1200">
                          <a:effectLst/>
                        </a:rPr>
                        <a:t>(Kumar and Saravanan 2019)</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dirty="0">
                          <a:effectLst/>
                        </a:rPr>
                        <a:t>Artificial fish swarm</a:t>
                      </a:r>
                      <a:endParaRPr lang="en-US" sz="1200" dirty="0">
                        <a:effectLst/>
                      </a:endParaRPr>
                    </a:p>
                    <a:p>
                      <a:pPr marL="0" marR="0" algn="ctr">
                        <a:spcBef>
                          <a:spcPts val="0"/>
                        </a:spcBef>
                        <a:spcAft>
                          <a:spcPts val="0"/>
                        </a:spcAft>
                      </a:pPr>
                      <a:r>
                        <a:rPr lang="en-GB" sz="1200" dirty="0">
                          <a:effectLst/>
                        </a:rPr>
                        <a:t>optimization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dirty="0">
                          <a:effectLst/>
                        </a:rPr>
                        <a:t>Battery decline cost is not considered.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04"/>
                  </a:ext>
                </a:extLst>
              </a:tr>
              <a:tr h="380295">
                <a:tc>
                  <a:txBody>
                    <a:bodyPr/>
                    <a:lstStyle/>
                    <a:p>
                      <a:pPr marL="0" marR="0" algn="ctr">
                        <a:lnSpc>
                          <a:spcPct val="150000"/>
                        </a:lnSpc>
                        <a:spcBef>
                          <a:spcPts val="0"/>
                        </a:spcBef>
                        <a:spcAft>
                          <a:spcPts val="0"/>
                        </a:spcAft>
                      </a:pPr>
                      <a:r>
                        <a:rPr lang="en-US" sz="1200">
                          <a:effectLst/>
                        </a:rPr>
                        <a:t>(Nwulu and Xia 2017)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a:effectLst/>
                        </a:rPr>
                        <a:t>AI Game theory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dirty="0">
                          <a:effectLst/>
                        </a:rPr>
                        <a:t>Emission cost of traditional generators is not considered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05"/>
                  </a:ext>
                </a:extLst>
              </a:tr>
              <a:tr h="304200">
                <a:tc>
                  <a:txBody>
                    <a:bodyPr/>
                    <a:lstStyle/>
                    <a:p>
                      <a:pPr marL="0" marR="0" algn="ctr">
                        <a:lnSpc>
                          <a:spcPct val="150000"/>
                        </a:lnSpc>
                        <a:spcBef>
                          <a:spcPts val="0"/>
                        </a:spcBef>
                        <a:spcAft>
                          <a:spcPts val="0"/>
                        </a:spcAft>
                      </a:pPr>
                      <a:r>
                        <a:rPr lang="en-US" sz="1200">
                          <a:effectLst/>
                        </a:rPr>
                        <a:t>(Mondal et al. 2018)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a:effectLst/>
                        </a:rPr>
                        <a:t>AI Game theory</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dirty="0">
                          <a:effectLst/>
                        </a:rPr>
                        <a:t>Computational complexity is not mentioned.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06"/>
                  </a:ext>
                </a:extLst>
              </a:tr>
              <a:tr h="447492">
                <a:tc>
                  <a:txBody>
                    <a:bodyPr/>
                    <a:lstStyle/>
                    <a:p>
                      <a:pPr marL="0" marR="0" algn="ctr">
                        <a:lnSpc>
                          <a:spcPct val="150000"/>
                        </a:lnSpc>
                        <a:spcBef>
                          <a:spcPts val="0"/>
                        </a:spcBef>
                        <a:spcAft>
                          <a:spcPts val="0"/>
                        </a:spcAft>
                      </a:pPr>
                      <a:r>
                        <a:rPr lang="en-US" sz="1200">
                          <a:effectLst/>
                        </a:rPr>
                        <a:t>(Shuai et al. 2019)</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a:effectLst/>
                        </a:rPr>
                        <a:t>Mixed-integer nonlinear</a:t>
                      </a:r>
                      <a:endParaRPr lang="en-US" sz="1200">
                        <a:effectLst/>
                      </a:endParaRPr>
                    </a:p>
                    <a:p>
                      <a:pPr marL="0" marR="0" algn="ctr">
                        <a:spcBef>
                          <a:spcPts val="0"/>
                        </a:spcBef>
                        <a:spcAft>
                          <a:spcPts val="0"/>
                        </a:spcAft>
                      </a:pPr>
                      <a:r>
                        <a:rPr lang="en-GB" sz="1200">
                          <a:effectLst/>
                        </a:rPr>
                        <a:t>programming (MINLP)</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dirty="0">
                          <a:effectLst/>
                        </a:rPr>
                        <a:t>Battery lifetime prediction is ignored.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07"/>
                  </a:ext>
                </a:extLst>
              </a:tr>
              <a:tr h="596657">
                <a:tc>
                  <a:txBody>
                    <a:bodyPr/>
                    <a:lstStyle/>
                    <a:p>
                      <a:pPr marL="0" marR="0" algn="ctr">
                        <a:lnSpc>
                          <a:spcPct val="150000"/>
                        </a:lnSpc>
                        <a:spcBef>
                          <a:spcPts val="0"/>
                        </a:spcBef>
                        <a:spcAft>
                          <a:spcPts val="0"/>
                        </a:spcAft>
                      </a:pPr>
                      <a:r>
                        <a:rPr lang="en-US" sz="1200">
                          <a:effectLst/>
                        </a:rPr>
                        <a:t>(Chaouachi et al. 2013)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a:effectLst/>
                        </a:rPr>
                        <a:t>Linear programming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dirty="0">
                          <a:effectLst/>
                        </a:rPr>
                        <a:t>High computational complexity.</a:t>
                      </a:r>
                      <a:endParaRPr lang="en-US" sz="1200" dirty="0">
                        <a:effectLst/>
                      </a:endParaRPr>
                    </a:p>
                    <a:p>
                      <a:pPr marL="0" marR="0" algn="ctr">
                        <a:spcBef>
                          <a:spcPts val="0"/>
                        </a:spcBef>
                        <a:spcAft>
                          <a:spcPts val="0"/>
                        </a:spcAft>
                      </a:pPr>
                      <a:r>
                        <a:rPr lang="en-GB" sz="1200" dirty="0">
                          <a:effectLst/>
                        </a:rPr>
                        <a:t>Cost of battery decline is not</a:t>
                      </a:r>
                      <a:endParaRPr lang="en-US" sz="1200" dirty="0">
                        <a:effectLst/>
                      </a:endParaRPr>
                    </a:p>
                    <a:p>
                      <a:pPr marL="0" marR="0" algn="ctr">
                        <a:spcBef>
                          <a:spcPts val="0"/>
                        </a:spcBef>
                        <a:spcAft>
                          <a:spcPts val="0"/>
                        </a:spcAft>
                      </a:pPr>
                      <a:r>
                        <a:rPr lang="en-GB" sz="1200" dirty="0">
                          <a:effectLst/>
                        </a:rPr>
                        <a:t>Considered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08"/>
                  </a:ext>
                </a:extLst>
              </a:tr>
              <a:tr h="423440">
                <a:tc>
                  <a:txBody>
                    <a:bodyPr/>
                    <a:lstStyle/>
                    <a:p>
                      <a:pPr marL="0" marR="0" algn="ctr">
                        <a:lnSpc>
                          <a:spcPct val="150000"/>
                        </a:lnSpc>
                        <a:spcBef>
                          <a:spcPts val="0"/>
                        </a:spcBef>
                        <a:spcAft>
                          <a:spcPts val="0"/>
                        </a:spcAft>
                      </a:pPr>
                      <a:r>
                        <a:rPr lang="en-US" sz="1200">
                          <a:effectLst/>
                        </a:rPr>
                        <a:t>(Taha and Mohamed 2016)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a:effectLst/>
                        </a:rPr>
                        <a:t>No linear and mixed integer programing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dirty="0">
                          <a:effectLst/>
                        </a:rPr>
                        <a:t>Power wasted and demand are not considered.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09"/>
                  </a:ext>
                </a:extLst>
              </a:tr>
              <a:tr h="447492">
                <a:tc>
                  <a:txBody>
                    <a:bodyPr/>
                    <a:lstStyle/>
                    <a:p>
                      <a:pPr marL="0" marR="0" algn="ctr">
                        <a:spcBef>
                          <a:spcPts val="0"/>
                        </a:spcBef>
                        <a:spcAft>
                          <a:spcPts val="0"/>
                        </a:spcAft>
                      </a:pPr>
                      <a:r>
                        <a:rPr lang="en-US" sz="1200">
                          <a:effectLst/>
                        </a:rPr>
                        <a:t>(Sukumar et al. 2017)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a:effectLst/>
                        </a:rPr>
                        <a:t>Linear and mixed integer linear programming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tc>
                  <a:txBody>
                    <a:bodyPr/>
                    <a:lstStyle/>
                    <a:p>
                      <a:pPr marL="0" marR="0" algn="ctr">
                        <a:spcBef>
                          <a:spcPts val="0"/>
                        </a:spcBef>
                        <a:spcAft>
                          <a:spcPts val="0"/>
                        </a:spcAft>
                      </a:pPr>
                      <a:r>
                        <a:rPr lang="en-GB" sz="1200" dirty="0">
                          <a:effectLst/>
                        </a:rPr>
                        <a:t>Costs of battery reduction are not considered.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54926" marR="54926" marT="0" marB="0"/>
                </a:tc>
                <a:extLst>
                  <a:ext uri="{0D108BD9-81ED-4DB2-BD59-A6C34878D82A}">
                    <a16:rowId xmlns:a16="http://schemas.microsoft.com/office/drawing/2014/main" xmlns="" val="10010"/>
                  </a:ext>
                </a:extLst>
              </a:tr>
            </a:tbl>
          </a:graphicData>
        </a:graphic>
      </p:graphicFrame>
      <p:sp>
        <p:nvSpPr>
          <p:cNvPr id="5" name="Title 1"/>
          <p:cNvSpPr txBox="1">
            <a:spLocks/>
          </p:cNvSpPr>
          <p:nvPr/>
        </p:nvSpPr>
        <p:spPr>
          <a:xfrm>
            <a:off x="714387" y="956782"/>
            <a:ext cx="3497565" cy="3002662"/>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Related Work</a:t>
            </a:r>
          </a:p>
        </p:txBody>
      </p:sp>
    </p:spTree>
    <p:extLst>
      <p:ext uri="{BB962C8B-B14F-4D97-AF65-F5344CB8AC3E}">
        <p14:creationId xmlns:p14="http://schemas.microsoft.com/office/powerpoint/2010/main" val="4079604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933" y="609600"/>
            <a:ext cx="10197494" cy="1099457"/>
          </a:xfrm>
        </p:spPr>
        <p:txBody>
          <a:bodyPr>
            <a:normAutofit/>
          </a:bodyPr>
          <a:lstStyle/>
          <a:p>
            <a:r>
              <a:rPr lang="en-US" dirty="0"/>
              <a:t>References</a:t>
            </a:r>
          </a:p>
        </p:txBody>
      </p:sp>
      <p:sp>
        <p:nvSpPr>
          <p:cNvPr id="3" name="Rectangle 2"/>
          <p:cNvSpPr/>
          <p:nvPr/>
        </p:nvSpPr>
        <p:spPr>
          <a:xfrm>
            <a:off x="571501" y="1534885"/>
            <a:ext cx="11381013" cy="5078313"/>
          </a:xfrm>
          <a:prstGeom prst="rect">
            <a:avLst/>
          </a:prstGeom>
        </p:spPr>
        <p:txBody>
          <a:bodyPr wrap="square">
            <a:spAutoFit/>
          </a:bodyPr>
          <a:lstStyle/>
          <a:p>
            <a:r>
              <a:rPr lang="en-GB" sz="1200" dirty="0"/>
              <a:t>Arcos-Aviles, Diego et al. 2017. “Low Complexity Energy Management Strategy for Grid Profile Smoothing of a Residential Grid-Connected </a:t>
            </a:r>
            <a:r>
              <a:rPr lang="en-GB" sz="1200" dirty="0" err="1"/>
              <a:t>Microgrid</a:t>
            </a:r>
            <a:r>
              <a:rPr lang="en-GB" sz="1200" dirty="0"/>
              <a:t> Using Generation and Demand Forecasting.” </a:t>
            </a:r>
            <a:r>
              <a:rPr lang="en-GB" sz="1200" i="1" dirty="0"/>
              <a:t>Applied Energy</a:t>
            </a:r>
            <a:r>
              <a:rPr lang="en-GB" sz="1200" dirty="0"/>
              <a:t>.</a:t>
            </a:r>
            <a:endParaRPr lang="en-US" sz="1200" dirty="0"/>
          </a:p>
          <a:p>
            <a:r>
              <a:rPr lang="en-GB" sz="1200" dirty="0"/>
              <a:t>Brownlee, Jason. 2019. “How To </a:t>
            </a:r>
            <a:r>
              <a:rPr lang="en-GB" sz="1200" dirty="0" err="1"/>
              <a:t>Backtest</a:t>
            </a:r>
            <a:r>
              <a:rPr lang="en-GB" sz="1200" dirty="0"/>
              <a:t> Machine Learning Models for Time Series Forecasting.” </a:t>
            </a:r>
            <a:r>
              <a:rPr lang="en-GB" sz="1200" i="1" dirty="0" err="1"/>
              <a:t>machinelearningmastery</a:t>
            </a:r>
            <a:r>
              <a:rPr lang="en-GB" sz="1200" dirty="0"/>
              <a:t>. https://machinelearningmastery.com/backtest-machine-learning-models-time-series-forecasting/.</a:t>
            </a:r>
            <a:endParaRPr lang="en-US" sz="1200" dirty="0"/>
          </a:p>
          <a:p>
            <a:r>
              <a:rPr lang="en-GB" sz="1200" dirty="0" err="1"/>
              <a:t>Chaouachi</a:t>
            </a:r>
            <a:r>
              <a:rPr lang="en-GB" sz="1200" dirty="0"/>
              <a:t>, </a:t>
            </a:r>
            <a:r>
              <a:rPr lang="en-GB" sz="1200" dirty="0" err="1"/>
              <a:t>Aymen</a:t>
            </a:r>
            <a:r>
              <a:rPr lang="en-GB" sz="1200" dirty="0"/>
              <a:t>, Rashad M. </a:t>
            </a:r>
            <a:r>
              <a:rPr lang="en-GB" sz="1200" dirty="0" err="1"/>
              <a:t>Kamel</a:t>
            </a:r>
            <a:r>
              <a:rPr lang="en-GB" sz="1200" dirty="0"/>
              <a:t>, </a:t>
            </a:r>
            <a:r>
              <a:rPr lang="en-GB" sz="1200" dirty="0" err="1"/>
              <a:t>Ridha</a:t>
            </a:r>
            <a:r>
              <a:rPr lang="en-GB" sz="1200" dirty="0"/>
              <a:t> </a:t>
            </a:r>
            <a:r>
              <a:rPr lang="en-GB" sz="1200" dirty="0" err="1"/>
              <a:t>Andoulsi</a:t>
            </a:r>
            <a:r>
              <a:rPr lang="en-GB" sz="1200" dirty="0"/>
              <a:t>, and Ken </a:t>
            </a:r>
            <a:r>
              <a:rPr lang="en-GB" sz="1200" dirty="0" err="1"/>
              <a:t>Nagasaka</a:t>
            </a:r>
            <a:r>
              <a:rPr lang="en-GB" sz="1200" dirty="0"/>
              <a:t>. 2013. “</a:t>
            </a:r>
            <a:r>
              <a:rPr lang="en-GB" sz="1200" dirty="0" err="1"/>
              <a:t>Multiobjective</a:t>
            </a:r>
            <a:r>
              <a:rPr lang="en-GB" sz="1200" dirty="0"/>
              <a:t> Intelligent Energy Management for a </a:t>
            </a:r>
            <a:r>
              <a:rPr lang="en-GB" sz="1200" dirty="0" err="1"/>
              <a:t>Microgrid</a:t>
            </a:r>
            <a:r>
              <a:rPr lang="en-GB" sz="1200" dirty="0"/>
              <a:t>.” </a:t>
            </a:r>
            <a:r>
              <a:rPr lang="en-GB" sz="1200" i="1" dirty="0"/>
              <a:t>IEEE Transactions on Industrial Electronics</a:t>
            </a:r>
            <a:r>
              <a:rPr lang="en-GB" sz="1200" dirty="0"/>
              <a:t>.</a:t>
            </a:r>
            <a:endParaRPr lang="en-US" sz="1200" dirty="0"/>
          </a:p>
          <a:p>
            <a:r>
              <a:rPr lang="en-GB" sz="1200" dirty="0"/>
              <a:t>Jason Brownlee. 2020. “A Gentle Introduction to </a:t>
            </a:r>
            <a:r>
              <a:rPr lang="en-GB" sz="1200" dirty="0" err="1"/>
              <a:t>XGBoost</a:t>
            </a:r>
            <a:r>
              <a:rPr lang="en-GB" sz="1200" dirty="0"/>
              <a:t> for Applied Machine Learning.” </a:t>
            </a:r>
            <a:r>
              <a:rPr lang="en-GB" sz="1200" i="1" dirty="0" err="1"/>
              <a:t>machinelearningmastery</a:t>
            </a:r>
            <a:r>
              <a:rPr lang="en-GB" sz="1200" dirty="0"/>
              <a:t>. https://machinelearningmastery.com/gentle-introduction-xgboost-applied-machine-learning/.</a:t>
            </a:r>
            <a:endParaRPr lang="en-US" sz="1200" dirty="0"/>
          </a:p>
          <a:p>
            <a:r>
              <a:rPr lang="en-GB" sz="1200" dirty="0" err="1"/>
              <a:t>Kadirgama</a:t>
            </a:r>
            <a:r>
              <a:rPr lang="en-GB" sz="1200" dirty="0"/>
              <a:t>, K., A. K. </a:t>
            </a:r>
            <a:r>
              <a:rPr lang="en-GB" sz="1200" dirty="0" err="1"/>
              <a:t>Amirruddin</a:t>
            </a:r>
            <a:r>
              <a:rPr lang="en-GB" sz="1200" dirty="0"/>
              <a:t>, and R. A. Bakar. 2014. “Estimation of Solar Radiation by Artificial Networks: East Coast Malaysia.” In </a:t>
            </a:r>
            <a:r>
              <a:rPr lang="en-GB" sz="1200" i="1" dirty="0"/>
              <a:t>Energy Procedia</a:t>
            </a:r>
            <a:r>
              <a:rPr lang="en-GB" sz="1200" dirty="0"/>
              <a:t>,.</a:t>
            </a:r>
            <a:endParaRPr lang="en-US" sz="1200" dirty="0"/>
          </a:p>
          <a:p>
            <a:r>
              <a:rPr lang="en-GB" sz="1200" dirty="0" err="1"/>
              <a:t>Kalani</a:t>
            </a:r>
            <a:r>
              <a:rPr lang="en-GB" sz="1200" dirty="0"/>
              <a:t>, </a:t>
            </a:r>
            <a:r>
              <a:rPr lang="en-GB" sz="1200" dirty="0" err="1"/>
              <a:t>Hadi</a:t>
            </a:r>
            <a:r>
              <a:rPr lang="en-GB" sz="1200" dirty="0"/>
              <a:t>, Mohammad </a:t>
            </a:r>
            <a:r>
              <a:rPr lang="en-GB" sz="1200" dirty="0" err="1"/>
              <a:t>Sardarabadi</a:t>
            </a:r>
            <a:r>
              <a:rPr lang="en-GB" sz="1200" dirty="0"/>
              <a:t>, and Mohammad </a:t>
            </a:r>
            <a:r>
              <a:rPr lang="en-GB" sz="1200" dirty="0" err="1"/>
              <a:t>Passandideh-Fard</a:t>
            </a:r>
            <a:r>
              <a:rPr lang="en-GB" sz="1200" dirty="0"/>
              <a:t>. 2017. “Using Artificial Neural Network Models and Particle Swarm Optimization for Manner Prediction of a Photovoltaic Thermal </a:t>
            </a:r>
            <a:r>
              <a:rPr lang="en-GB" sz="1200" dirty="0" err="1"/>
              <a:t>Nanofluid</a:t>
            </a:r>
            <a:r>
              <a:rPr lang="en-GB" sz="1200" dirty="0"/>
              <a:t> Based Collector.” </a:t>
            </a:r>
            <a:r>
              <a:rPr lang="en-GB" sz="1200" i="1" dirty="0"/>
              <a:t>Applied Thermal Engineering</a:t>
            </a:r>
            <a:r>
              <a:rPr lang="en-GB" sz="1200" dirty="0"/>
              <a:t>.</a:t>
            </a:r>
            <a:endParaRPr lang="en-US" sz="1200" dirty="0"/>
          </a:p>
          <a:p>
            <a:r>
              <a:rPr lang="en-GB" sz="1200" dirty="0"/>
              <a:t>Kumar, K. Prakash, and B. </a:t>
            </a:r>
            <a:r>
              <a:rPr lang="en-GB" sz="1200" dirty="0" err="1"/>
              <a:t>Saravanan</a:t>
            </a:r>
            <a:r>
              <a:rPr lang="en-GB" sz="1200" dirty="0"/>
              <a:t>. 2019. “Day Ahead Scheduling of Generation and Storage in a </a:t>
            </a:r>
            <a:r>
              <a:rPr lang="en-GB" sz="1200" dirty="0" err="1"/>
              <a:t>Microgrid</a:t>
            </a:r>
            <a:r>
              <a:rPr lang="en-GB" sz="1200" dirty="0"/>
              <a:t> Considering Demand Side Management.” </a:t>
            </a:r>
            <a:r>
              <a:rPr lang="en-GB" sz="1200" i="1" dirty="0"/>
              <a:t>Journal of Energy Storage</a:t>
            </a:r>
            <a:r>
              <a:rPr lang="en-GB" sz="1200" dirty="0"/>
              <a:t>.</a:t>
            </a:r>
            <a:endParaRPr lang="en-US" sz="1200" dirty="0"/>
          </a:p>
          <a:p>
            <a:r>
              <a:rPr lang="en-GB" sz="1200" dirty="0" err="1"/>
              <a:t>Laroui</a:t>
            </a:r>
            <a:r>
              <a:rPr lang="en-GB" sz="1200" dirty="0"/>
              <a:t>, Mohammed et al. 2019. “Energy Management for Electric Vehicles in Smart Cities: A Deep Learning Approach.” In </a:t>
            </a:r>
            <a:r>
              <a:rPr lang="en-GB" sz="1200" i="1" dirty="0"/>
              <a:t>2019 15th International Wireless Communications and Mobile Computing Conference, IWCMC 2019</a:t>
            </a:r>
            <a:r>
              <a:rPr lang="en-GB" sz="1200" dirty="0"/>
              <a:t>,.</a:t>
            </a:r>
            <a:endParaRPr lang="en-US" sz="1200" dirty="0"/>
          </a:p>
          <a:p>
            <a:r>
              <a:rPr lang="en-GB" sz="1200" dirty="0" err="1"/>
              <a:t>Marzband</a:t>
            </a:r>
            <a:r>
              <a:rPr lang="en-GB" sz="1200" dirty="0"/>
              <a:t>, M, F </a:t>
            </a:r>
            <a:r>
              <a:rPr lang="en-GB" sz="1200" dirty="0" err="1"/>
              <a:t>Azarinejadian</a:t>
            </a:r>
            <a:r>
              <a:rPr lang="en-GB" sz="1200" dirty="0"/>
              <a:t>, and ... 2015. “An Optimal Energy Management System for Islanded </a:t>
            </a:r>
            <a:r>
              <a:rPr lang="en-GB" sz="1200" dirty="0" err="1"/>
              <a:t>Microgrids</a:t>
            </a:r>
            <a:r>
              <a:rPr lang="en-GB" sz="1200" dirty="0"/>
              <a:t> Based on </a:t>
            </a:r>
            <a:r>
              <a:rPr lang="en-GB" sz="1200" dirty="0" err="1"/>
              <a:t>Multiperiod</a:t>
            </a:r>
            <a:r>
              <a:rPr lang="en-GB" sz="1200" dirty="0"/>
              <a:t> Artificial Bee Colony Combined with Markov Chain.” </a:t>
            </a:r>
            <a:r>
              <a:rPr lang="en-GB" sz="1200" i="1" dirty="0"/>
              <a:t>IEEE Systems …</a:t>
            </a:r>
            <a:r>
              <a:rPr lang="en-GB" sz="1200" dirty="0"/>
              <a:t>.</a:t>
            </a:r>
            <a:endParaRPr lang="en-US" sz="1200" dirty="0"/>
          </a:p>
          <a:p>
            <a:r>
              <a:rPr lang="en-GB" sz="1200" dirty="0" err="1"/>
              <a:t>Mondal</a:t>
            </a:r>
            <a:r>
              <a:rPr lang="en-GB" sz="1200" dirty="0"/>
              <a:t>, </a:t>
            </a:r>
            <a:r>
              <a:rPr lang="en-GB" sz="1200" dirty="0" err="1"/>
              <a:t>Ayan</a:t>
            </a:r>
            <a:r>
              <a:rPr lang="en-GB" sz="1200" dirty="0"/>
              <a:t> et al. 2018. “DEMANDS: Distributed Energy Management Using </a:t>
            </a:r>
            <a:r>
              <a:rPr lang="en-GB" sz="1200" dirty="0" err="1"/>
              <a:t>Noncooperative</a:t>
            </a:r>
            <a:r>
              <a:rPr lang="en-GB" sz="1200" dirty="0"/>
              <a:t> Scheduling in Smart Grid.” </a:t>
            </a:r>
            <a:r>
              <a:rPr lang="en-GB" sz="1200" i="1" dirty="0"/>
              <a:t>IEEE Systems Journal</a:t>
            </a:r>
            <a:r>
              <a:rPr lang="en-GB" sz="1200" dirty="0"/>
              <a:t>.</a:t>
            </a:r>
            <a:endParaRPr lang="en-US" sz="1200" dirty="0"/>
          </a:p>
          <a:p>
            <a:r>
              <a:rPr lang="en-GB" sz="1200" dirty="0" err="1"/>
              <a:t>Nwulu</a:t>
            </a:r>
            <a:r>
              <a:rPr lang="en-GB" sz="1200" dirty="0"/>
              <a:t>, </a:t>
            </a:r>
            <a:r>
              <a:rPr lang="en-GB" sz="1200" dirty="0" err="1"/>
              <a:t>Nnamdi</a:t>
            </a:r>
            <a:r>
              <a:rPr lang="en-GB" sz="1200" dirty="0"/>
              <a:t> I., and </a:t>
            </a:r>
            <a:r>
              <a:rPr lang="en-GB" sz="1200" dirty="0" err="1"/>
              <a:t>Xiaohua</a:t>
            </a:r>
            <a:r>
              <a:rPr lang="en-GB" sz="1200" dirty="0"/>
              <a:t> Xia. 2017. “Optimal Dispatch for a </a:t>
            </a:r>
            <a:r>
              <a:rPr lang="en-GB" sz="1200" dirty="0" err="1"/>
              <a:t>Microgrid</a:t>
            </a:r>
            <a:r>
              <a:rPr lang="en-GB" sz="1200" dirty="0"/>
              <a:t> Incorporating Renewables and Demand Response.” </a:t>
            </a:r>
            <a:r>
              <a:rPr lang="en-GB" sz="1200" i="1" dirty="0"/>
              <a:t>Renewable Energy</a:t>
            </a:r>
            <a:r>
              <a:rPr lang="en-GB" sz="1200" dirty="0"/>
              <a:t>.</a:t>
            </a:r>
            <a:endParaRPr lang="en-US" sz="1200" dirty="0"/>
          </a:p>
          <a:p>
            <a:r>
              <a:rPr lang="en-GB" sz="1200" dirty="0" err="1"/>
              <a:t>Shuai</a:t>
            </a:r>
            <a:r>
              <a:rPr lang="en-GB" sz="1200" dirty="0"/>
              <a:t>, Hang et al. 2019. “Optimal Real-Time Operation Strategy for </a:t>
            </a:r>
            <a:r>
              <a:rPr lang="en-GB" sz="1200" dirty="0" err="1"/>
              <a:t>Microgrid</a:t>
            </a:r>
            <a:r>
              <a:rPr lang="en-GB" sz="1200" dirty="0"/>
              <a:t>: An ADP- Based Stochastic Nonlinear Optimization Approach.” </a:t>
            </a:r>
            <a:r>
              <a:rPr lang="en-GB" sz="1200" i="1" dirty="0"/>
              <a:t>IEEE Transactions on Sustainable Energy</a:t>
            </a:r>
            <a:r>
              <a:rPr lang="en-GB" sz="1200" dirty="0"/>
              <a:t>.</a:t>
            </a:r>
          </a:p>
          <a:p>
            <a:r>
              <a:rPr lang="en-GB" sz="1200" dirty="0" err="1"/>
              <a:t>Sukumar</a:t>
            </a:r>
            <a:r>
              <a:rPr lang="en-GB" sz="1200" dirty="0"/>
              <a:t>, </a:t>
            </a:r>
            <a:r>
              <a:rPr lang="en-GB" sz="1200" dirty="0" err="1"/>
              <a:t>Shivashankar</a:t>
            </a:r>
            <a:r>
              <a:rPr lang="en-GB" sz="1200" dirty="0"/>
              <a:t> et al. 2017. “Mix-Mode Energy Management Strategy and Battery Sizing for Economic Operation of Grid-Tied </a:t>
            </a:r>
            <a:r>
              <a:rPr lang="en-GB" sz="1200" dirty="0" err="1"/>
              <a:t>Microgrid</a:t>
            </a:r>
            <a:r>
              <a:rPr lang="en-GB" sz="1200" dirty="0"/>
              <a:t>.” </a:t>
            </a:r>
            <a:r>
              <a:rPr lang="en-GB" sz="1200" i="1" dirty="0"/>
              <a:t>Energy</a:t>
            </a:r>
            <a:r>
              <a:rPr lang="en-GB" sz="1200" dirty="0"/>
              <a:t>.</a:t>
            </a:r>
            <a:endParaRPr lang="en-US" sz="1200" dirty="0"/>
          </a:p>
          <a:p>
            <a:r>
              <a:rPr lang="en-GB" sz="1200" dirty="0"/>
              <a:t>T. </a:t>
            </a:r>
            <a:r>
              <a:rPr lang="en-GB" sz="1200" dirty="0" err="1"/>
              <a:t>Khatib</a:t>
            </a:r>
            <a:r>
              <a:rPr lang="en-GB" sz="1200" dirty="0"/>
              <a:t>, A. Mohamed, M. Mahmoud, K. </a:t>
            </a:r>
            <a:r>
              <a:rPr lang="en-GB" sz="1200" dirty="0" err="1"/>
              <a:t>Sopian</a:t>
            </a:r>
            <a:r>
              <a:rPr lang="en-GB" sz="1200" dirty="0"/>
              <a:t>. 2012. “Estimating Global Solar Energy Using Multilayer Perception Artificial Neural Network.” </a:t>
            </a:r>
            <a:r>
              <a:rPr lang="en-GB" sz="1200" i="1" dirty="0"/>
              <a:t>International journal of energy</a:t>
            </a:r>
            <a:r>
              <a:rPr lang="en-GB" sz="1200" dirty="0"/>
              <a:t> 6: 82–87.</a:t>
            </a:r>
            <a:endParaRPr lang="en-US" sz="1200" dirty="0"/>
          </a:p>
          <a:p>
            <a:r>
              <a:rPr lang="en-GB" sz="1200" dirty="0" err="1"/>
              <a:t>Taha</a:t>
            </a:r>
            <a:r>
              <a:rPr lang="en-GB" sz="1200" dirty="0"/>
              <a:t>, Mohamed S., and Yasser A.R.I. Mohamed. 2016. “Robust MPC-Based Energy Management System of a Hybrid Energy Source for Remote Communities.” In </a:t>
            </a:r>
            <a:r>
              <a:rPr lang="en-GB" sz="1200" i="1" dirty="0"/>
              <a:t>2016 IEEE Electrical Power and Energy Conference, EPEC 2016</a:t>
            </a:r>
            <a:r>
              <a:rPr lang="en-GB" sz="1200" dirty="0"/>
              <a:t>,.</a:t>
            </a:r>
            <a:endParaRPr lang="en-US" sz="1200" dirty="0"/>
          </a:p>
          <a:p>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14385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Thanks for watching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1886937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Team members</a:t>
            </a:r>
            <a:endParaRPr lang="en-US" dirty="0"/>
          </a:p>
        </p:txBody>
      </p:sp>
      <p:sp>
        <p:nvSpPr>
          <p:cNvPr id="3" name="Content Placeholder 2"/>
          <p:cNvSpPr>
            <a:spLocks noGrp="1"/>
          </p:cNvSpPr>
          <p:nvPr>
            <p:ph idx="1"/>
          </p:nvPr>
        </p:nvSpPr>
        <p:spPr>
          <a:xfrm>
            <a:off x="677334" y="1843317"/>
            <a:ext cx="9772952" cy="4717142"/>
          </a:xfrm>
        </p:spPr>
        <p:txBody>
          <a:bodyPr>
            <a:normAutofit/>
          </a:bodyPr>
          <a:lstStyle/>
          <a:p>
            <a:r>
              <a:rPr lang="en-US" b="1" dirty="0" err="1"/>
              <a:t>Abrar</a:t>
            </a:r>
            <a:r>
              <a:rPr lang="en-US" b="1" dirty="0"/>
              <a:t> </a:t>
            </a:r>
            <a:r>
              <a:rPr lang="en-US" b="1" dirty="0" err="1"/>
              <a:t>Alkhamisi</a:t>
            </a:r>
            <a:endParaRPr lang="en-US" b="1" dirty="0"/>
          </a:p>
          <a:p>
            <a:endParaRPr lang="en-US" b="1" dirty="0"/>
          </a:p>
          <a:p>
            <a:pPr marL="0" indent="0">
              <a:buNone/>
            </a:pPr>
            <a:endParaRPr lang="en-US" b="1" dirty="0"/>
          </a:p>
          <a:p>
            <a:pPr marL="0" indent="0">
              <a:buNone/>
            </a:pPr>
            <a:endParaRPr lang="en-US" b="1" dirty="0"/>
          </a:p>
          <a:p>
            <a:r>
              <a:rPr lang="en-US" b="1" dirty="0"/>
              <a:t>Junaid Mohammad</a:t>
            </a:r>
          </a:p>
          <a:p>
            <a:endParaRPr lang="en-US" b="1" dirty="0"/>
          </a:p>
          <a:p>
            <a:pPr marL="0" indent="0">
              <a:buNone/>
            </a:pPr>
            <a:endParaRPr lang="en-US" b="1" dirty="0"/>
          </a:p>
          <a:p>
            <a:pPr marL="0" indent="0">
              <a:buNone/>
            </a:pPr>
            <a:endParaRPr lang="en-US" b="1" dirty="0"/>
          </a:p>
          <a:p>
            <a:r>
              <a:rPr lang="en-US" b="1" dirty="0"/>
              <a:t>Osama </a:t>
            </a:r>
            <a:r>
              <a:rPr lang="en-US" b="1" dirty="0" err="1"/>
              <a:t>Younis</a:t>
            </a:r>
            <a:endParaRPr lang="en-US" b="1" dirty="0"/>
          </a:p>
          <a:p>
            <a:endParaRPr lang="en-US" dirty="0"/>
          </a:p>
          <a:p>
            <a:pPr marL="0" indent="0">
              <a:buNone/>
            </a:pPr>
            <a:endParaRPr lang="en-US" dirty="0"/>
          </a:p>
        </p:txBody>
      </p:sp>
      <p:pic>
        <p:nvPicPr>
          <p:cNvPr id="14" name="Picture 13"/>
          <p:cNvPicPr>
            <a:picLocks noChangeAspect="1"/>
          </p:cNvPicPr>
          <p:nvPr/>
        </p:nvPicPr>
        <p:blipFill rotWithShape="1">
          <a:blip r:embed="rId2"/>
          <a:srcRect l="24074" t="29841" r="22487" b="56614"/>
          <a:stretch/>
        </p:blipFill>
        <p:spPr>
          <a:xfrm>
            <a:off x="1059538" y="2264198"/>
            <a:ext cx="6923320" cy="976670"/>
          </a:xfrm>
          <a:prstGeom prst="rect">
            <a:avLst/>
          </a:prstGeom>
        </p:spPr>
      </p:pic>
      <p:pic>
        <p:nvPicPr>
          <p:cNvPr id="16" name="Picture 15"/>
          <p:cNvPicPr>
            <a:picLocks noChangeAspect="1"/>
          </p:cNvPicPr>
          <p:nvPr/>
        </p:nvPicPr>
        <p:blipFill rotWithShape="1">
          <a:blip r:embed="rId3"/>
          <a:srcRect l="23545" t="50159" r="21032" b="35873"/>
          <a:stretch/>
        </p:blipFill>
        <p:spPr>
          <a:xfrm>
            <a:off x="957938" y="3825646"/>
            <a:ext cx="6923319" cy="1090547"/>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1027" y="5038576"/>
            <a:ext cx="3875314" cy="1652100"/>
          </a:xfrm>
          <a:prstGeom prst="rect">
            <a:avLst/>
          </a:prstGeom>
        </p:spPr>
      </p:pic>
      <p:pic>
        <p:nvPicPr>
          <p:cNvPr id="18" name="Picture 17"/>
          <p:cNvPicPr>
            <a:picLocks noChangeAspect="1"/>
          </p:cNvPicPr>
          <p:nvPr/>
        </p:nvPicPr>
        <p:blipFill rotWithShape="1">
          <a:blip r:embed="rId5"/>
          <a:srcRect l="24206" t="46561" r="22090" b="37778"/>
          <a:stretch/>
        </p:blipFill>
        <p:spPr>
          <a:xfrm>
            <a:off x="1059538" y="5399493"/>
            <a:ext cx="7096353" cy="1103543"/>
          </a:xfrm>
          <a:prstGeom prst="rect">
            <a:avLst/>
          </a:prstGeom>
        </p:spPr>
      </p:pic>
    </p:spTree>
    <p:extLst>
      <p:ext uri="{BB962C8B-B14F-4D97-AF65-F5344CB8AC3E}">
        <p14:creationId xmlns:p14="http://schemas.microsoft.com/office/powerpoint/2010/main" val="164711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accent2"/>
                                      </p:to>
                                    </p:animClr>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chemeClr val="accent2"/>
                                      </p:to>
                                    </p:animClr>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p:txBody>
          <a:bodyPr/>
          <a:lstStyle/>
          <a:p>
            <a:r>
              <a:rPr lang="en-US" b="1" dirty="0"/>
              <a:t>Team members</a:t>
            </a:r>
            <a:endParaRPr lang="en-US" dirty="0"/>
          </a:p>
        </p:txBody>
      </p:sp>
      <p:sp>
        <p:nvSpPr>
          <p:cNvPr id="48" name="Content Placeholder 2"/>
          <p:cNvSpPr>
            <a:spLocks noGrp="1"/>
          </p:cNvSpPr>
          <p:nvPr>
            <p:ph sz="half" idx="2"/>
          </p:nvPr>
        </p:nvSpPr>
        <p:spPr>
          <a:xfrm>
            <a:off x="568632" y="1596571"/>
            <a:ext cx="10317081" cy="4487379"/>
          </a:xfrm>
        </p:spPr>
        <p:txBody>
          <a:bodyPr>
            <a:normAutofit/>
          </a:bodyPr>
          <a:lstStyle/>
          <a:p>
            <a:pPr marL="0" indent="0">
              <a:buNone/>
            </a:pPr>
            <a:endParaRPr lang="en-US" dirty="0"/>
          </a:p>
          <a:p>
            <a:r>
              <a:rPr lang="en-US" b="1" dirty="0" err="1"/>
              <a:t>Ulaa</a:t>
            </a:r>
            <a:r>
              <a:rPr lang="en-US" b="1" dirty="0"/>
              <a:t> Al-Haddad</a:t>
            </a:r>
          </a:p>
          <a:p>
            <a:endParaRPr lang="en-US" b="1" dirty="0"/>
          </a:p>
          <a:p>
            <a:endParaRPr lang="en-US" b="1" dirty="0"/>
          </a:p>
          <a:p>
            <a:endParaRPr lang="en-US" b="1" dirty="0"/>
          </a:p>
          <a:p>
            <a:endParaRPr lang="en-US" b="1" dirty="0"/>
          </a:p>
          <a:p>
            <a:r>
              <a:rPr lang="en-US" b="1" dirty="0" err="1">
                <a:latin typeface="Times New Roman" panose="02020603050405020304" pitchFamily="18" charset="0"/>
                <a:ea typeface="Calibri" panose="020F0502020204030204" pitchFamily="34" charset="0"/>
                <a:cs typeface="Arial" panose="020B0604020202020204" pitchFamily="34" charset="0"/>
              </a:rPr>
              <a:t>Zaakki</a:t>
            </a:r>
            <a:r>
              <a:rPr lang="en-US" b="1" dirty="0">
                <a:latin typeface="Times New Roman" panose="02020603050405020304" pitchFamily="18" charset="0"/>
                <a:ea typeface="Calibri" panose="020F0502020204030204" pitchFamily="34" charset="0"/>
                <a:cs typeface="Arial" panose="020B0604020202020204" pitchFamily="34" charset="0"/>
              </a:rPr>
              <a:t> </a:t>
            </a:r>
            <a:r>
              <a:rPr lang="en-US" b="1" dirty="0" err="1">
                <a:latin typeface="Times New Roman" panose="02020603050405020304" pitchFamily="18" charset="0"/>
                <a:ea typeface="Calibri" panose="020F0502020204030204" pitchFamily="34" charset="0"/>
                <a:cs typeface="Arial" panose="020B0604020202020204" pitchFamily="34" charset="0"/>
              </a:rPr>
              <a:t>Luthufi</a:t>
            </a:r>
            <a:r>
              <a:rPr lang="en-US" b="1" dirty="0">
                <a:latin typeface="Times New Roman" panose="02020603050405020304" pitchFamily="18" charset="0"/>
                <a:ea typeface="Calibri" panose="020F0502020204030204" pitchFamily="34" charset="0"/>
                <a:cs typeface="Arial" panose="020B0604020202020204" pitchFamily="34" charset="0"/>
              </a:rPr>
              <a:t> </a:t>
            </a:r>
          </a:p>
          <a:p>
            <a:endParaRPr lang="en-US" b="1" dirty="0"/>
          </a:p>
          <a:p>
            <a:endParaRPr lang="en-US" dirty="0"/>
          </a:p>
          <a:p>
            <a:endParaRPr lang="en-US" dirty="0"/>
          </a:p>
        </p:txBody>
      </p:sp>
      <p:pic>
        <p:nvPicPr>
          <p:cNvPr id="3" name="Picture 2"/>
          <p:cNvPicPr>
            <a:picLocks noChangeAspect="1"/>
          </p:cNvPicPr>
          <p:nvPr/>
        </p:nvPicPr>
        <p:blipFill rotWithShape="1">
          <a:blip r:embed="rId2"/>
          <a:srcRect l="24074" t="67513" r="22090" b="14497"/>
          <a:stretch/>
        </p:blipFill>
        <p:spPr>
          <a:xfrm>
            <a:off x="950685" y="2518836"/>
            <a:ext cx="7051124" cy="1472594"/>
          </a:xfrm>
          <a:prstGeom prst="rect">
            <a:avLst/>
          </a:prstGeom>
        </p:spPr>
      </p:pic>
      <p:pic>
        <p:nvPicPr>
          <p:cNvPr id="8" name="Content Placeholder 6"/>
          <p:cNvPicPr>
            <a:picLocks noChangeAspect="1"/>
          </p:cNvPicPr>
          <p:nvPr/>
        </p:nvPicPr>
        <p:blipFill rotWithShape="1">
          <a:blip r:embed="rId3"/>
          <a:srcRect l="23505" t="45421" r="22670" b="36682"/>
          <a:stretch/>
        </p:blipFill>
        <p:spPr>
          <a:xfrm>
            <a:off x="864888" y="4465424"/>
            <a:ext cx="6900256" cy="143393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6113" y="5020286"/>
            <a:ext cx="3875314" cy="1652100"/>
          </a:xfrm>
          <a:prstGeom prst="rect">
            <a:avLst/>
          </a:prstGeom>
        </p:spPr>
      </p:pic>
    </p:spTree>
    <p:extLst>
      <p:ext uri="{BB962C8B-B14F-4D97-AF65-F5344CB8AC3E}">
        <p14:creationId xmlns:p14="http://schemas.microsoft.com/office/powerpoint/2010/main" val="7898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xEl>
                                              <p:pRg st="1" end="1"/>
                                            </p:txEl>
                                          </p:spTgt>
                                        </p:tgtEl>
                                        <p:attrNameLst>
                                          <p:attrName>style.visibility</p:attrName>
                                        </p:attrNameLst>
                                      </p:cBhvr>
                                      <p:to>
                                        <p:strVal val="visible"/>
                                      </p:to>
                                    </p:set>
                                    <p:animEffect transition="in" filter="wipe(left)">
                                      <p:cBhvr>
                                        <p:cTn id="7" dur="500"/>
                                        <p:tgtEl>
                                          <p:spTgt spid="48">
                                            <p:txEl>
                                              <p:pRg st="1" end="1"/>
                                            </p:txEl>
                                          </p:spTgt>
                                        </p:tgtEl>
                                      </p:cBhvr>
                                    </p:animEffect>
                                  </p:childTnLst>
                                  <p:subTnLst>
                                    <p:animClr clrSpc="rgb" dir="cw">
                                      <p:cBhvr override="childStyle">
                                        <p:cTn dur="1" fill="hold" display="0" masterRel="nextClick" afterEffect="1"/>
                                        <p:tgtEl>
                                          <p:spTgt spid="48">
                                            <p:txEl>
                                              <p:pRg st="1" end="1"/>
                                            </p:txEl>
                                          </p:spTgt>
                                        </p:tgtEl>
                                        <p:attrNameLst>
                                          <p:attrName>ppt_c</p:attrName>
                                        </p:attrNameLst>
                                      </p:cBhvr>
                                      <p:to>
                                        <a:schemeClr val="accent2"/>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xEl>
                                              <p:pRg st="6" end="6"/>
                                            </p:txEl>
                                          </p:spTgt>
                                        </p:tgtEl>
                                        <p:attrNameLst>
                                          <p:attrName>style.visibility</p:attrName>
                                        </p:attrNameLst>
                                      </p:cBhvr>
                                      <p:to>
                                        <p:strVal val="visible"/>
                                      </p:to>
                                    </p:set>
                                    <p:animEffect transition="in" filter="wipe(left)">
                                      <p:cBhvr>
                                        <p:cTn id="17" dur="500"/>
                                        <p:tgtEl>
                                          <p:spTgt spid="48">
                                            <p:txEl>
                                              <p:pRg st="6" end="6"/>
                                            </p:txEl>
                                          </p:spTgt>
                                        </p:tgtEl>
                                      </p:cBhvr>
                                    </p:animEffect>
                                  </p:childTnLst>
                                  <p:subTnLst>
                                    <p:animClr clrSpc="rgb" dir="cw">
                                      <p:cBhvr override="childStyle">
                                        <p:cTn dur="1" fill="hold" display="0" masterRel="nextClick" afterEffect="1"/>
                                        <p:tgtEl>
                                          <p:spTgt spid="48">
                                            <p:txEl>
                                              <p:pRg st="6" end="6"/>
                                            </p:txEl>
                                          </p:spTgt>
                                        </p:tgtEl>
                                        <p:attrNameLst>
                                          <p:attrName>ppt_c</p:attrName>
                                        </p:attrNameLst>
                                      </p:cBhvr>
                                      <p:to>
                                        <a:schemeClr val="accent2"/>
                                      </p:to>
                                    </p:animClr>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xmlns="" id="{88C9B83F-64CD-41C1-925F-A08801FFD0B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57" name="Straight Connector 56">
              <a:extLst>
                <a:ext uri="{FF2B5EF4-FFF2-40B4-BE49-F238E27FC236}">
                  <a16:creationId xmlns:a16="http://schemas.microsoft.com/office/drawing/2014/main" xmlns="" id="{E1655065-0BD7-4422-BEC0-4401E99809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xmlns="" id="{4DDD90AC-ABEC-4A76-9C9C-AD0A5F8FC7F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9" name="Rectangle 23">
              <a:extLst>
                <a:ext uri="{FF2B5EF4-FFF2-40B4-BE49-F238E27FC236}">
                  <a16:creationId xmlns:a16="http://schemas.microsoft.com/office/drawing/2014/main" xmlns="" id="{21A8AFEF-EC50-4C0B-9C64-814B76C820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xmlns="" id="{CAFAA800-E117-4357-84E4-56B63EA03E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xmlns="" id="{8DDFC9F4-3B45-402D-8AD7-60B3F08ED7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xmlns="" id="{F26A0854-FBE4-4587-B349-06BE192BD7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8">
              <a:extLst>
                <a:ext uri="{FF2B5EF4-FFF2-40B4-BE49-F238E27FC236}">
                  <a16:creationId xmlns:a16="http://schemas.microsoft.com/office/drawing/2014/main" xmlns="" id="{54A9C4C6-FF7D-470E-BFCA-CE4F60A1F0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9">
              <a:extLst>
                <a:ext uri="{FF2B5EF4-FFF2-40B4-BE49-F238E27FC236}">
                  <a16:creationId xmlns:a16="http://schemas.microsoft.com/office/drawing/2014/main" xmlns="" id="{B1721EA8-4871-45D4-B78F-AE805A3004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xmlns="" id="{E5763971-E3A3-45C6-9BA8-2E032C7A55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xmlns="" id="{32752E94-0E01-4AF5-A43A-F2FAD8737C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1"/>
          <p:cNvSpPr>
            <a:spLocks noGrp="1"/>
          </p:cNvSpPr>
          <p:nvPr>
            <p:ph type="title"/>
          </p:nvPr>
        </p:nvSpPr>
        <p:spPr>
          <a:xfrm>
            <a:off x="879109" y="453427"/>
            <a:ext cx="4088190" cy="999759"/>
          </a:xfrm>
        </p:spPr>
        <p:txBody>
          <a:bodyPr vert="horz" lIns="91440" tIns="45720" rIns="91440" bIns="45720" rtlCol="0" anchor="ctr">
            <a:normAutofit/>
          </a:bodyPr>
          <a:lstStyle/>
          <a:p>
            <a:r>
              <a:rPr lang="en-US" dirty="0"/>
              <a:t>Introduction</a:t>
            </a:r>
          </a:p>
        </p:txBody>
      </p:sp>
      <p:cxnSp>
        <p:nvCxnSpPr>
          <p:cNvPr id="68" name="Straight Connector 67">
            <a:extLst>
              <a:ext uri="{FF2B5EF4-FFF2-40B4-BE49-F238E27FC236}">
                <a16:creationId xmlns:a16="http://schemas.microsoft.com/office/drawing/2014/main" xmlns="" id="{A57C1A16-B8AB-4D99-A195-A38F556A648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xmlns="" id="{F8A9B20B-D1DD-4573-B5EC-55802951923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2" name="Rectangle 23">
            <a:extLst>
              <a:ext uri="{FF2B5EF4-FFF2-40B4-BE49-F238E27FC236}">
                <a16:creationId xmlns:a16="http://schemas.microsoft.com/office/drawing/2014/main" xmlns="" id="{66D61E08-70C3-48D8-BEA0-787111DC30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25">
            <a:extLst>
              <a:ext uri="{FF2B5EF4-FFF2-40B4-BE49-F238E27FC236}">
                <a16:creationId xmlns:a16="http://schemas.microsoft.com/office/drawing/2014/main" xmlns="" id="{FC55298F-0AE5-478E-AD2B-03C2614C58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24">
            <a:extLst>
              <a:ext uri="{FF2B5EF4-FFF2-40B4-BE49-F238E27FC236}">
                <a16:creationId xmlns:a16="http://schemas.microsoft.com/office/drawing/2014/main" xmlns="" id="{C180E4EA-0B63-4779-A895-7E90E71088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xmlns="" id="{CEE01D9D-3DE8-4EED-B0D3-8F3C79CC76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xmlns="" id="{89AF5CE9-607F-43F4-8983-DCD6DA4051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9">
            <a:extLst>
              <a:ext uri="{FF2B5EF4-FFF2-40B4-BE49-F238E27FC236}">
                <a16:creationId xmlns:a16="http://schemas.microsoft.com/office/drawing/2014/main" xmlns="" id="{6EEA2DBD-9E1E-4521-8C01-F32AD18A8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29">
            <a:extLst>
              <a:ext uri="{FF2B5EF4-FFF2-40B4-BE49-F238E27FC236}">
                <a16:creationId xmlns:a16="http://schemas.microsoft.com/office/drawing/2014/main" xmlns="" id="{15BBD2C1-BA9B-46A9-A27A-33498B1692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Parallelogram 2">
            <a:extLst>
              <a:ext uri="{FF2B5EF4-FFF2-40B4-BE49-F238E27FC236}">
                <a16:creationId xmlns:a16="http://schemas.microsoft.com/office/drawing/2014/main" xmlns="" id="{D08F12A5-0176-A745-94AB-23E901A68D78}"/>
              </a:ext>
            </a:extLst>
          </p:cNvPr>
          <p:cNvSpPr/>
          <p:nvPr/>
        </p:nvSpPr>
        <p:spPr>
          <a:xfrm>
            <a:off x="8567527" y="0"/>
            <a:ext cx="5356302" cy="6938178"/>
          </a:xfrm>
          <a:prstGeom prst="parallelogram">
            <a:avLst/>
          </a:prstGeom>
          <a:blipFill dpi="0" rotWithShape="1">
            <a:blip r:embed="rId2">
              <a:alphaModFix amt="4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xmlns="" id="{87B793B3-FC07-3D4D-BC66-97BB4C2F17D0}"/>
              </a:ext>
            </a:extLst>
          </p:cNvPr>
          <p:cNvSpPr/>
          <p:nvPr/>
        </p:nvSpPr>
        <p:spPr>
          <a:xfrm>
            <a:off x="1138422" y="1546533"/>
            <a:ext cx="7924071" cy="3195427"/>
          </a:xfrm>
          <a:prstGeom prst="rect">
            <a:avLst/>
          </a:prstGeom>
          <a:effectLst>
            <a:softEdge rad="0"/>
          </a:effectLst>
        </p:spPr>
        <p:txBody>
          <a:bodyPr vert="horz" lIns="91440" tIns="45720" rIns="91440" bIns="45720" rtlCol="0">
            <a:noAutofit/>
          </a:bodyPr>
          <a:lstStyle/>
          <a:p>
            <a:pPr marL="342900" indent="-342900" defTabSz="457200">
              <a:spcBef>
                <a:spcPts val="1000"/>
              </a:spcBef>
              <a:buClr>
                <a:schemeClr val="accent1"/>
              </a:buClr>
              <a:buSzPct val="80000"/>
              <a:buFont typeface="Wingdings 3" charset="2"/>
              <a:buChar char=""/>
            </a:pPr>
            <a:r>
              <a:rPr lang="en-US" b="1" dirty="0">
                <a:solidFill>
                  <a:schemeClr val="tx1">
                    <a:lumMod val="75000"/>
                    <a:lumOff val="25000"/>
                  </a:schemeClr>
                </a:solidFill>
              </a:rPr>
              <a:t>NEOM</a:t>
            </a:r>
          </a:p>
          <a:p>
            <a:pPr marL="800100" lvl="1" indent="-342900" defTabSz="457200">
              <a:spcBef>
                <a:spcPts val="1000"/>
              </a:spcBef>
              <a:buClr>
                <a:schemeClr val="accent1"/>
              </a:buClr>
              <a:buSzPct val="80000"/>
              <a:buFont typeface="Wingdings 3" charset="2"/>
              <a:buChar char=""/>
            </a:pPr>
            <a:r>
              <a:rPr lang="en-US" dirty="0">
                <a:solidFill>
                  <a:schemeClr val="tx1">
                    <a:lumMod val="75000"/>
                    <a:lumOff val="25000"/>
                  </a:schemeClr>
                </a:solidFill>
              </a:rPr>
              <a:t>More than just a smart City</a:t>
            </a:r>
          </a:p>
          <a:p>
            <a:pPr marL="800100" lvl="1" indent="-342900" defTabSz="457200">
              <a:spcBef>
                <a:spcPts val="1000"/>
              </a:spcBef>
              <a:buClr>
                <a:schemeClr val="accent1"/>
              </a:buClr>
              <a:buSzPct val="80000"/>
              <a:buFont typeface="Wingdings 3" charset="2"/>
              <a:buChar char=""/>
            </a:pPr>
            <a:r>
              <a:rPr lang="en-US" dirty="0">
                <a:solidFill>
                  <a:schemeClr val="tx1">
                    <a:lumMod val="75000"/>
                    <a:lumOff val="25000"/>
                  </a:schemeClr>
                </a:solidFill>
              </a:rPr>
              <a:t>State-of-the-art-Project</a:t>
            </a:r>
          </a:p>
          <a:p>
            <a:pPr marL="800100" lvl="1" indent="-342900" defTabSz="457200">
              <a:spcBef>
                <a:spcPts val="1000"/>
              </a:spcBef>
              <a:buClr>
                <a:schemeClr val="accent1"/>
              </a:buClr>
              <a:buSzPct val="80000"/>
              <a:buFont typeface="Wingdings 3" charset="2"/>
              <a:buChar char=""/>
            </a:pPr>
            <a:r>
              <a:rPr lang="en-US" dirty="0">
                <a:solidFill>
                  <a:schemeClr val="tx1">
                    <a:lumMod val="75000"/>
                    <a:lumOff val="25000"/>
                  </a:schemeClr>
                </a:solidFill>
              </a:rPr>
              <a:t>Mega project Powered by AI/R&amp;D/Technological Development</a:t>
            </a:r>
          </a:p>
          <a:p>
            <a:pPr marL="742950" lvl="1" indent="-285750" defTabSz="457200">
              <a:spcBef>
                <a:spcPts val="1000"/>
              </a:spcBef>
              <a:buClr>
                <a:schemeClr val="accent1"/>
              </a:buClr>
              <a:buSzPct val="80000"/>
              <a:buFont typeface="Wingdings 3" charset="2"/>
              <a:buChar char=""/>
            </a:pPr>
            <a:r>
              <a:rPr lang="en-US" dirty="0">
                <a:solidFill>
                  <a:schemeClr val="tx1">
                    <a:lumMod val="75000"/>
                    <a:lumOff val="25000"/>
                  </a:schemeClr>
                </a:solidFill>
              </a:rPr>
              <a:t>Strategic hub</a:t>
            </a:r>
          </a:p>
          <a:p>
            <a:pPr marL="1143000" lvl="2" indent="-228600" defTabSz="457200">
              <a:spcBef>
                <a:spcPts val="1000"/>
              </a:spcBef>
              <a:buClr>
                <a:schemeClr val="accent1"/>
              </a:buClr>
              <a:buSzPct val="80000"/>
              <a:buFont typeface="Wingdings 3" charset="2"/>
              <a:buChar char=""/>
            </a:pPr>
            <a:r>
              <a:rPr lang="en-US" dirty="0">
                <a:solidFill>
                  <a:schemeClr val="tx1">
                    <a:lumMod val="75000"/>
                    <a:lumOff val="25000"/>
                  </a:schemeClr>
                </a:solidFill>
              </a:rPr>
              <a:t>Location/Trade/Energy/Climate</a:t>
            </a:r>
            <a:endParaRPr lang="en-US" dirty="0">
              <a:solidFill>
                <a:schemeClr val="accent1"/>
              </a:solidFill>
            </a:endParaRPr>
          </a:p>
          <a:p>
            <a:pPr marL="1143000" lvl="2" indent="-228600" defTabSz="457200">
              <a:spcBef>
                <a:spcPts val="1000"/>
              </a:spcBef>
              <a:buClr>
                <a:schemeClr val="accent1"/>
              </a:buClr>
              <a:buSzPct val="80000"/>
              <a:buFont typeface="Wingdings 3" charset="2"/>
              <a:buChar char=""/>
            </a:pPr>
            <a:r>
              <a:rPr lang="en-US" dirty="0">
                <a:solidFill>
                  <a:schemeClr val="tx1">
                    <a:lumMod val="75000"/>
                    <a:lumOff val="25000"/>
                  </a:schemeClr>
                </a:solidFill>
              </a:rPr>
              <a:t>Completely Powered by Renewable Energy</a:t>
            </a:r>
            <a:r>
              <a:rPr lang="en-US" i="1" dirty="0">
                <a:solidFill>
                  <a:schemeClr val="tx1">
                    <a:lumMod val="75000"/>
                    <a:lumOff val="25000"/>
                  </a:schemeClr>
                </a:solidFill>
              </a:rPr>
              <a:t>-Greener &amp; Cleaner</a:t>
            </a:r>
          </a:p>
        </p:txBody>
      </p:sp>
      <p:cxnSp>
        <p:nvCxnSpPr>
          <p:cNvPr id="6" name="Straight Connector 5">
            <a:extLst>
              <a:ext uri="{FF2B5EF4-FFF2-40B4-BE49-F238E27FC236}">
                <a16:creationId xmlns:a16="http://schemas.microsoft.com/office/drawing/2014/main" xmlns="" id="{39714989-975D-1341-BA3C-B5075B50FD9C}"/>
              </a:ext>
            </a:extLst>
          </p:cNvPr>
          <p:cNvCxnSpPr>
            <a:cxnSpLocks/>
          </p:cNvCxnSpPr>
          <p:nvPr/>
        </p:nvCxnSpPr>
        <p:spPr>
          <a:xfrm>
            <a:off x="1038168" y="1327680"/>
            <a:ext cx="0" cy="3847294"/>
          </a:xfrm>
          <a:prstGeom prst="line">
            <a:avLst/>
          </a:prstGeom>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xmlns="" id="{9F2D58F8-3629-F54A-8393-DDE3A8C12DC2}"/>
              </a:ext>
            </a:extLst>
          </p:cNvPr>
          <p:cNvSpPr/>
          <p:nvPr/>
        </p:nvSpPr>
        <p:spPr>
          <a:xfrm>
            <a:off x="10556205" y="3028123"/>
            <a:ext cx="2221005" cy="2146851"/>
          </a:xfrm>
          <a:prstGeom prst="hexagon">
            <a:avLst/>
          </a:prstGeom>
          <a:blipFill>
            <a:blip r:embed="rId3">
              <a:alphaModFix amt="2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xmlns="" id="{21357CE2-FE16-854E-BD20-3B2C0AF6D936}"/>
              </a:ext>
            </a:extLst>
          </p:cNvPr>
          <p:cNvSpPr/>
          <p:nvPr/>
        </p:nvSpPr>
        <p:spPr>
          <a:xfrm>
            <a:off x="1255147" y="5167547"/>
            <a:ext cx="1247033" cy="124703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88" name="Graphic 87" descr="Head with gears">
            <a:extLst>
              <a:ext uri="{FF2B5EF4-FFF2-40B4-BE49-F238E27FC236}">
                <a16:creationId xmlns:a16="http://schemas.microsoft.com/office/drawing/2014/main" xmlns="" id="{5CE8ACDD-18CB-AC46-8AB6-03E9E47A345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396554" y="5353741"/>
            <a:ext cx="914400" cy="914400"/>
          </a:xfrm>
          <a:prstGeom prst="rect">
            <a:avLst/>
          </a:prstGeom>
        </p:spPr>
      </p:pic>
      <p:sp>
        <p:nvSpPr>
          <p:cNvPr id="89" name="Oval 88">
            <a:extLst>
              <a:ext uri="{FF2B5EF4-FFF2-40B4-BE49-F238E27FC236}">
                <a16:creationId xmlns:a16="http://schemas.microsoft.com/office/drawing/2014/main" xmlns="" id="{A3C4EE09-209D-624A-BD3B-EB28874A6168}"/>
              </a:ext>
            </a:extLst>
          </p:cNvPr>
          <p:cNvSpPr/>
          <p:nvPr/>
        </p:nvSpPr>
        <p:spPr>
          <a:xfrm>
            <a:off x="3076272" y="5154249"/>
            <a:ext cx="1247033" cy="124703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90" name="Graphic 89" descr="Open hand with plant">
            <a:extLst>
              <a:ext uri="{FF2B5EF4-FFF2-40B4-BE49-F238E27FC236}">
                <a16:creationId xmlns:a16="http://schemas.microsoft.com/office/drawing/2014/main" xmlns="" id="{718EC7EA-EEB6-AC47-8654-5B38D72A54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223958" y="5334563"/>
            <a:ext cx="914400" cy="914400"/>
          </a:xfrm>
          <a:prstGeom prst="rect">
            <a:avLst/>
          </a:prstGeom>
        </p:spPr>
      </p:pic>
      <p:sp>
        <p:nvSpPr>
          <p:cNvPr id="91" name="Oval 90">
            <a:extLst>
              <a:ext uri="{FF2B5EF4-FFF2-40B4-BE49-F238E27FC236}">
                <a16:creationId xmlns:a16="http://schemas.microsoft.com/office/drawing/2014/main" xmlns="" id="{E317A7F8-5E27-D041-82B6-6492DA4DFBA5}"/>
              </a:ext>
            </a:extLst>
          </p:cNvPr>
          <p:cNvSpPr/>
          <p:nvPr/>
        </p:nvSpPr>
        <p:spPr>
          <a:xfrm>
            <a:off x="4933404" y="5151710"/>
            <a:ext cx="1247033" cy="124703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92" name="Graphic 91" descr="Sustainability">
            <a:extLst>
              <a:ext uri="{FF2B5EF4-FFF2-40B4-BE49-F238E27FC236}">
                <a16:creationId xmlns:a16="http://schemas.microsoft.com/office/drawing/2014/main" xmlns="" id="{DB55ED2D-C184-AA41-A04B-FDB6FB1C943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097328" y="5318026"/>
            <a:ext cx="914400" cy="914400"/>
          </a:xfrm>
          <a:prstGeom prst="rect">
            <a:avLst/>
          </a:prstGeom>
        </p:spPr>
      </p:pic>
      <p:sp>
        <p:nvSpPr>
          <p:cNvPr id="93" name="Oval 92">
            <a:extLst>
              <a:ext uri="{FF2B5EF4-FFF2-40B4-BE49-F238E27FC236}">
                <a16:creationId xmlns:a16="http://schemas.microsoft.com/office/drawing/2014/main" xmlns="" id="{822D7155-FC23-104F-9DCC-44CE1B4CF223}"/>
              </a:ext>
            </a:extLst>
          </p:cNvPr>
          <p:cNvSpPr/>
          <p:nvPr/>
        </p:nvSpPr>
        <p:spPr>
          <a:xfrm>
            <a:off x="6819492" y="5121198"/>
            <a:ext cx="1247033" cy="124703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94" name="Graphic 93" descr="Recycle">
            <a:extLst>
              <a:ext uri="{FF2B5EF4-FFF2-40B4-BE49-F238E27FC236}">
                <a16:creationId xmlns:a16="http://schemas.microsoft.com/office/drawing/2014/main" xmlns="" id="{57EE7C25-3CDB-D043-84EB-3900114C335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6998770" y="5353741"/>
            <a:ext cx="914400" cy="914400"/>
          </a:xfrm>
          <a:prstGeom prst="rect">
            <a:avLst/>
          </a:prstGeom>
        </p:spPr>
      </p:pic>
    </p:spTree>
    <p:extLst>
      <p:ext uri="{BB962C8B-B14F-4D97-AF65-F5344CB8AC3E}">
        <p14:creationId xmlns:p14="http://schemas.microsoft.com/office/powerpoint/2010/main" val="2575145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DD5183CF-8BDA-4E1D-A5B2-A622F5DABA0D}"/>
              </a:ext>
            </a:extLst>
          </p:cNvPr>
          <p:cNvPicPr>
            <a:picLocks noChangeAspect="1"/>
          </p:cNvPicPr>
          <p:nvPr/>
        </p:nvPicPr>
        <p:blipFill rotWithShape="1">
          <a:blip r:embed="rId2"/>
          <a:srcRect l="1336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1"/>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NEOM-Energy Hub</a:t>
            </a:r>
          </a:p>
        </p:txBody>
      </p:sp>
      <p:sp>
        <p:nvSpPr>
          <p:cNvPr id="11" name="Rectangle 10">
            <a:extLst>
              <a:ext uri="{FF2B5EF4-FFF2-40B4-BE49-F238E27FC236}">
                <a16:creationId xmlns:a16="http://schemas.microsoft.com/office/drawing/2014/main" xmlns="" id="{49E0118C-ED8A-2B40-8B9D-57950CCA293E}"/>
              </a:ext>
            </a:extLst>
          </p:cNvPr>
          <p:cNvSpPr/>
          <p:nvPr/>
        </p:nvSpPr>
        <p:spPr>
          <a:xfrm>
            <a:off x="677334" y="1514007"/>
            <a:ext cx="4619346" cy="4527355"/>
          </a:xfrm>
          <a:prstGeom prst="rect">
            <a:avLst/>
          </a:prstGeom>
        </p:spPr>
        <p:txBody>
          <a:bodyPr vert="horz" lIns="91440" tIns="45720" rIns="91440" bIns="45720" rtlCol="0">
            <a:normAutofit/>
          </a:bodyPr>
          <a:lstStyle/>
          <a:p>
            <a:pPr marL="342900" indent="-342900" defTabSz="457200">
              <a:spcBef>
                <a:spcPts val="1000"/>
              </a:spcBef>
              <a:buClr>
                <a:schemeClr val="accent1"/>
              </a:buClr>
              <a:buSzPct val="80000"/>
              <a:buFont typeface="Wingdings 3" charset="2"/>
              <a:buChar char=""/>
            </a:pPr>
            <a:r>
              <a:rPr lang="en-US" dirty="0">
                <a:solidFill>
                  <a:schemeClr val="tx1">
                    <a:lumMod val="75000"/>
                    <a:lumOff val="25000"/>
                  </a:schemeClr>
                </a:solidFill>
              </a:rPr>
              <a:t>NEOM is estimated to garner 72 GW of energy from mixed sources of renewable energy.</a:t>
            </a:r>
          </a:p>
          <a:p>
            <a:pPr marL="342900" indent="-342900" defTabSz="4572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defTabSz="457200">
              <a:spcBef>
                <a:spcPts val="1000"/>
              </a:spcBef>
              <a:buClr>
                <a:schemeClr val="accent1"/>
              </a:buClr>
              <a:buSzPct val="80000"/>
              <a:buFont typeface="Wingdings 3" charset="2"/>
              <a:buChar char=""/>
            </a:pPr>
            <a:r>
              <a:rPr lang="en-US" dirty="0">
                <a:solidFill>
                  <a:schemeClr val="tx1">
                    <a:lumMod val="75000"/>
                    <a:lumOff val="25000"/>
                  </a:schemeClr>
                </a:solidFill>
              </a:rPr>
              <a:t>Blessed with plenty of solar radiation and optimal temperature, NEOM, presents huge potential in harvesting solar energy.</a:t>
            </a:r>
          </a:p>
          <a:p>
            <a:pPr marL="342900" indent="-342900" defTabSz="4572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defTabSz="457200">
              <a:spcBef>
                <a:spcPts val="1000"/>
              </a:spcBef>
              <a:buClr>
                <a:schemeClr val="accent1"/>
              </a:buClr>
              <a:buSzPct val="80000"/>
              <a:buFont typeface="Wingdings 3" charset="2"/>
              <a:buChar char=""/>
            </a:pPr>
            <a:r>
              <a:rPr lang="en-US" dirty="0">
                <a:solidFill>
                  <a:schemeClr val="tx1">
                    <a:lumMod val="75000"/>
                    <a:lumOff val="25000"/>
                  </a:schemeClr>
                </a:solidFill>
              </a:rPr>
              <a:t>With Wind speeds averaging about 10m/s, NEOM and moderate temperatures, harnessing Wind energy is crucial to sustainability of NEOM.</a:t>
            </a:r>
          </a:p>
          <a:p>
            <a:pPr marL="342900" indent="-342900" defTabSz="4572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defTabSz="4572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cxnSp>
        <p:nvCxnSpPr>
          <p:cNvPr id="22" name="Straight Connector 21">
            <a:extLst>
              <a:ext uri="{FF2B5EF4-FFF2-40B4-BE49-F238E27FC236}">
                <a16:creationId xmlns:a16="http://schemas.microsoft.com/office/drawing/2014/main" xmlns="" id="{64FA5DFF-7FE6-4855-84E6-DFA78EE978B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xmlns="" id="{2AFD8CBA-54A3-4363-991B-B9C631BBFA7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xmlns="" id="{3F088236-D655-4F88-B238-E167623580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xmlns="" id="{3DAC0C92-199E-475C-9390-119A9B027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xmlns="" id="{C4CFB339-0ED8-4FE2-9EF1-6D1375B849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xmlns="" id="{31896C80-2069-4431-9C19-83B9137344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xmlns="" id="{BF120A21-0841-4823-B0C4-28AEBCEF9B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xmlns="" id="{DBB05BAE-BBD3-4289-899F-A6851503C6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xmlns="" id="{9874D11C-36F5-4BBE-A490-019A54E953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9375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xmlns="" id="{0B5F7E3B-C5F1-40E0-A491-558BAFBC11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43467" y="816638"/>
            <a:ext cx="3367359" cy="5224724"/>
          </a:xfrm>
        </p:spPr>
        <p:txBody>
          <a:bodyPr vert="horz" lIns="91440" tIns="45720" rIns="91440" bIns="45720" rtlCol="0" anchor="ctr">
            <a:normAutofit/>
          </a:bodyPr>
          <a:lstStyle/>
          <a:p>
            <a:r>
              <a:rPr lang="en-US" dirty="0"/>
              <a:t>Optimization for Energy Mix</a:t>
            </a:r>
          </a:p>
        </p:txBody>
      </p:sp>
      <p:sp>
        <p:nvSpPr>
          <p:cNvPr id="33" name="TextBox 32">
            <a:extLst>
              <a:ext uri="{FF2B5EF4-FFF2-40B4-BE49-F238E27FC236}">
                <a16:creationId xmlns:a16="http://schemas.microsoft.com/office/drawing/2014/main" xmlns="" id="{F8589EB5-F973-4B44-8153-BE55949B0908}"/>
              </a:ext>
            </a:extLst>
          </p:cNvPr>
          <p:cNvSpPr txBox="1"/>
          <p:nvPr/>
        </p:nvSpPr>
        <p:spPr>
          <a:xfrm>
            <a:off x="4654295" y="816638"/>
            <a:ext cx="4383687" cy="5224724"/>
          </a:xfrm>
          <a:prstGeom prst="rect">
            <a:avLst/>
          </a:prstGeom>
        </p:spPr>
        <p:txBody>
          <a:bodyPr vert="horz" lIns="91440" tIns="45720" rIns="91440" bIns="45720" rtlCol="0" anchor="ctr">
            <a:normAutofit/>
          </a:bodyPr>
          <a:lstStyle>
            <a:defPPr>
              <a:defRPr lang="en-US"/>
            </a:defPPr>
            <a:lvl1pPr marL="342900" indent="-342900" defTabSz="457200">
              <a:spcBef>
                <a:spcPts val="1000"/>
              </a:spcBef>
              <a:spcAft>
                <a:spcPts val="0"/>
              </a:spcAft>
              <a:buClr>
                <a:schemeClr val="accent1"/>
              </a:buClr>
              <a:buSzPct val="80000"/>
              <a:buFont typeface="Wingdings 3" charset="2"/>
              <a:buChar char=""/>
              <a:defRPr>
                <a:solidFill>
                  <a:schemeClr val="tx1">
                    <a:lumMod val="75000"/>
                    <a:lumOff val="25000"/>
                  </a:schemeClr>
                </a:solidFill>
              </a:defRPr>
            </a:lvl1pPr>
            <a:lvl2pPr marL="742950" lvl="1"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en-US" dirty="0"/>
              <a:t>SOLAR &amp; WIND Power Generation:</a:t>
            </a:r>
          </a:p>
          <a:p>
            <a:pPr lvl="1"/>
            <a:endParaRPr lang="en-US" dirty="0"/>
          </a:p>
          <a:p>
            <a:pPr lvl="1"/>
            <a:r>
              <a:rPr lang="en-US" dirty="0"/>
              <a:t>NEOM has </a:t>
            </a:r>
            <a:r>
              <a:rPr lang="en-US" b="1" dirty="0"/>
              <a:t>unique</a:t>
            </a:r>
            <a:r>
              <a:rPr lang="en-US" dirty="0"/>
              <a:t> changing weather patterns</a:t>
            </a:r>
          </a:p>
          <a:p>
            <a:pPr lvl="2"/>
            <a:r>
              <a:rPr lang="en-US" dirty="0"/>
              <a:t>Leads to change in the </a:t>
            </a:r>
            <a:r>
              <a:rPr lang="en-US" b="1" dirty="0"/>
              <a:t>factors</a:t>
            </a:r>
            <a:r>
              <a:rPr lang="en-US" dirty="0"/>
              <a:t> SOLAR &amp; WIND energy generation depend on.</a:t>
            </a:r>
          </a:p>
          <a:p>
            <a:pPr lvl="2"/>
            <a:r>
              <a:rPr lang="en-US" dirty="0"/>
              <a:t>Results in different rates of power generation over a given period.</a:t>
            </a:r>
          </a:p>
          <a:p>
            <a:pPr marL="914400" lvl="2" indent="0"/>
            <a:endParaRPr lang="en-US" dirty="0"/>
          </a:p>
          <a:p>
            <a:pPr lvl="1"/>
            <a:r>
              <a:rPr lang="en-US" dirty="0"/>
              <a:t>For Optimization:</a:t>
            </a:r>
          </a:p>
          <a:p>
            <a:pPr lvl="2"/>
            <a:r>
              <a:rPr lang="en-US" dirty="0"/>
              <a:t>Forecasting becomes </a:t>
            </a:r>
            <a:r>
              <a:rPr lang="en-US" b="1" dirty="0"/>
              <a:t>critical</a:t>
            </a:r>
            <a:r>
              <a:rPr lang="en-US" dirty="0"/>
              <a:t> and </a:t>
            </a:r>
            <a:r>
              <a:rPr lang="en-US" b="1" dirty="0"/>
              <a:t>imperative</a:t>
            </a:r>
            <a:r>
              <a:rPr lang="en-US" dirty="0"/>
              <a:t>.</a:t>
            </a:r>
          </a:p>
          <a:p>
            <a:pPr lvl="2"/>
            <a:r>
              <a:rPr lang="en-US" dirty="0"/>
              <a:t>Requires precisely calculated </a:t>
            </a:r>
            <a:r>
              <a:rPr lang="en-US" b="1" dirty="0"/>
              <a:t>Power generatio</a:t>
            </a:r>
            <a:r>
              <a:rPr lang="en-US" dirty="0"/>
              <a:t>n over a given time period.</a:t>
            </a:r>
          </a:p>
          <a:p>
            <a:pPr lvl="2"/>
            <a:endParaRPr lang="en-US" dirty="0"/>
          </a:p>
          <a:p>
            <a:pPr lvl="2"/>
            <a:endParaRPr lang="en-US" dirty="0"/>
          </a:p>
        </p:txBody>
      </p:sp>
    </p:spTree>
    <p:extLst>
      <p:ext uri="{BB962C8B-B14F-4D97-AF65-F5344CB8AC3E}">
        <p14:creationId xmlns:p14="http://schemas.microsoft.com/office/powerpoint/2010/main" val="396553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69848" y="484632"/>
            <a:ext cx="10058400" cy="1216701"/>
          </a:xfrm>
        </p:spPr>
        <p:txBody>
          <a:bodyPr/>
          <a:lstStyle/>
          <a:p>
            <a:r>
              <a:rPr lang="en-US" dirty="0"/>
              <a:t>Proposed Idea</a:t>
            </a:r>
          </a:p>
        </p:txBody>
      </p:sp>
      <p:grpSp>
        <p:nvGrpSpPr>
          <p:cNvPr id="10" name="Group 9">
            <a:extLst>
              <a:ext uri="{FF2B5EF4-FFF2-40B4-BE49-F238E27FC236}">
                <a16:creationId xmlns:a16="http://schemas.microsoft.com/office/drawing/2014/main" xmlns="" id="{81BF0415-51A7-D74D-AD8A-85E14F55D554}"/>
              </a:ext>
            </a:extLst>
          </p:cNvPr>
          <p:cNvGrpSpPr/>
          <p:nvPr/>
        </p:nvGrpSpPr>
        <p:grpSpPr>
          <a:xfrm>
            <a:off x="207041" y="1153000"/>
            <a:ext cx="8094227" cy="5450660"/>
            <a:chOff x="2181613" y="1086740"/>
            <a:chExt cx="8094227" cy="5450660"/>
          </a:xfrm>
        </p:grpSpPr>
        <p:grpSp>
          <p:nvGrpSpPr>
            <p:cNvPr id="68" name="Group 67">
              <a:extLst>
                <a:ext uri="{FF2B5EF4-FFF2-40B4-BE49-F238E27FC236}">
                  <a16:creationId xmlns:a16="http://schemas.microsoft.com/office/drawing/2014/main" xmlns="" id="{DBC11550-3B9B-624E-BA42-E4984CC0A860}"/>
                </a:ext>
              </a:extLst>
            </p:cNvPr>
            <p:cNvGrpSpPr/>
            <p:nvPr/>
          </p:nvGrpSpPr>
          <p:grpSpPr>
            <a:xfrm>
              <a:off x="2632599" y="1086740"/>
              <a:ext cx="6716941" cy="5450660"/>
              <a:chOff x="500288" y="1283673"/>
              <a:chExt cx="6716941" cy="5450660"/>
            </a:xfrm>
          </p:grpSpPr>
          <p:grpSp>
            <p:nvGrpSpPr>
              <p:cNvPr id="60" name="Group 59">
                <a:extLst>
                  <a:ext uri="{FF2B5EF4-FFF2-40B4-BE49-F238E27FC236}">
                    <a16:creationId xmlns:a16="http://schemas.microsoft.com/office/drawing/2014/main" xmlns="" id="{49A144CF-8998-FC4D-A9E1-9EEEBDBBF574}"/>
                  </a:ext>
                </a:extLst>
              </p:cNvPr>
              <p:cNvGrpSpPr/>
              <p:nvPr/>
            </p:nvGrpSpPr>
            <p:grpSpPr>
              <a:xfrm>
                <a:off x="500288" y="1283673"/>
                <a:ext cx="6716941" cy="4978918"/>
                <a:chOff x="532945" y="1601135"/>
                <a:chExt cx="6716941" cy="4978918"/>
              </a:xfrm>
            </p:grpSpPr>
            <p:sp>
              <p:nvSpPr>
                <p:cNvPr id="2" name="Rectangle 1">
                  <a:extLst>
                    <a:ext uri="{FF2B5EF4-FFF2-40B4-BE49-F238E27FC236}">
                      <a16:creationId xmlns:a16="http://schemas.microsoft.com/office/drawing/2014/main" xmlns="" id="{C6175714-DC84-6C4C-9A73-B6EB3D4566B4}"/>
                    </a:ext>
                  </a:extLst>
                </p:cNvPr>
                <p:cNvSpPr/>
                <p:nvPr/>
              </p:nvSpPr>
              <p:spPr>
                <a:xfrm>
                  <a:off x="1422400" y="1654629"/>
                  <a:ext cx="1698171" cy="439347"/>
                </a:xfrm>
                <a:prstGeom prst="rect">
                  <a:avLst/>
                </a:prstGeom>
                <a:gradFill>
                  <a:gsLst>
                    <a:gs pos="0">
                      <a:schemeClr val="accent1"/>
                    </a:gs>
                    <a:gs pos="77000">
                      <a:schemeClr val="accent2">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Weather Data</a:t>
                  </a:r>
                </a:p>
              </p:txBody>
            </p:sp>
            <p:sp>
              <p:nvSpPr>
                <p:cNvPr id="5" name="Rectangle 4">
                  <a:extLst>
                    <a:ext uri="{FF2B5EF4-FFF2-40B4-BE49-F238E27FC236}">
                      <a16:creationId xmlns:a16="http://schemas.microsoft.com/office/drawing/2014/main" xmlns="" id="{5A4C8712-2317-A140-9E5F-64099219320F}"/>
                    </a:ext>
                  </a:extLst>
                </p:cNvPr>
                <p:cNvSpPr/>
                <p:nvPr/>
              </p:nvSpPr>
              <p:spPr>
                <a:xfrm>
                  <a:off x="4862286" y="1601135"/>
                  <a:ext cx="2387600" cy="439347"/>
                </a:xfrm>
                <a:prstGeom prst="rect">
                  <a:avLst/>
                </a:prstGeom>
                <a:gradFill>
                  <a:gsLst>
                    <a:gs pos="0">
                      <a:schemeClr val="accent1"/>
                    </a:gs>
                    <a:gs pos="77000">
                      <a:schemeClr val="accent2">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Energy Consumption Data</a:t>
                  </a:r>
                </a:p>
              </p:txBody>
            </p:sp>
            <p:sp>
              <p:nvSpPr>
                <p:cNvPr id="6" name="Rectangle 5">
                  <a:extLst>
                    <a:ext uri="{FF2B5EF4-FFF2-40B4-BE49-F238E27FC236}">
                      <a16:creationId xmlns:a16="http://schemas.microsoft.com/office/drawing/2014/main" xmlns="" id="{FE3C3EEF-2725-FA44-BBA5-FD15F45B5F84}"/>
                    </a:ext>
                  </a:extLst>
                </p:cNvPr>
                <p:cNvSpPr/>
                <p:nvPr/>
              </p:nvSpPr>
              <p:spPr>
                <a:xfrm>
                  <a:off x="532945" y="2698898"/>
                  <a:ext cx="1153531" cy="439347"/>
                </a:xfrm>
                <a:prstGeom prst="rect">
                  <a:avLst/>
                </a:prstGeom>
                <a:gradFill>
                  <a:gsLst>
                    <a:gs pos="0">
                      <a:schemeClr val="accent1"/>
                    </a:gs>
                    <a:gs pos="77000">
                      <a:schemeClr val="accent2">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Solar</a:t>
                  </a:r>
                </a:p>
              </p:txBody>
            </p:sp>
            <p:sp>
              <p:nvSpPr>
                <p:cNvPr id="7" name="Rectangle 6">
                  <a:extLst>
                    <a:ext uri="{FF2B5EF4-FFF2-40B4-BE49-F238E27FC236}">
                      <a16:creationId xmlns:a16="http://schemas.microsoft.com/office/drawing/2014/main" xmlns="" id="{DE0033A5-1CF5-B14A-B0E6-945463FBD6BF}"/>
                    </a:ext>
                  </a:extLst>
                </p:cNvPr>
                <p:cNvSpPr/>
                <p:nvPr/>
              </p:nvSpPr>
              <p:spPr>
                <a:xfrm>
                  <a:off x="2773382" y="2699149"/>
                  <a:ext cx="821103" cy="439347"/>
                </a:xfrm>
                <a:prstGeom prst="rect">
                  <a:avLst/>
                </a:prstGeom>
                <a:gradFill>
                  <a:gsLst>
                    <a:gs pos="0">
                      <a:schemeClr val="accent1"/>
                    </a:gs>
                    <a:gs pos="77000">
                      <a:schemeClr val="accent2">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Wind</a:t>
                  </a:r>
                </a:p>
              </p:txBody>
            </p:sp>
            <p:sp>
              <p:nvSpPr>
                <p:cNvPr id="8" name="Rectangle 7">
                  <a:extLst>
                    <a:ext uri="{FF2B5EF4-FFF2-40B4-BE49-F238E27FC236}">
                      <a16:creationId xmlns:a16="http://schemas.microsoft.com/office/drawing/2014/main" xmlns="" id="{1868AB1C-625D-B34D-BE2D-2095B3BB7262}"/>
                    </a:ext>
                  </a:extLst>
                </p:cNvPr>
                <p:cNvSpPr/>
                <p:nvPr/>
              </p:nvSpPr>
              <p:spPr>
                <a:xfrm>
                  <a:off x="1325731" y="4127304"/>
                  <a:ext cx="2399812" cy="439347"/>
                </a:xfrm>
                <a:prstGeom prst="rect">
                  <a:avLst/>
                </a:prstGeom>
                <a:gradFill>
                  <a:gsLst>
                    <a:gs pos="0">
                      <a:schemeClr val="accent1"/>
                    </a:gs>
                    <a:gs pos="77000">
                      <a:schemeClr val="accent2">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Energy Generation</a:t>
                  </a:r>
                </a:p>
              </p:txBody>
            </p:sp>
            <p:cxnSp>
              <p:nvCxnSpPr>
                <p:cNvPr id="9" name="Straight Connector 8">
                  <a:extLst>
                    <a:ext uri="{FF2B5EF4-FFF2-40B4-BE49-F238E27FC236}">
                      <a16:creationId xmlns:a16="http://schemas.microsoft.com/office/drawing/2014/main" xmlns="" id="{E2FACB4B-F782-AF44-A632-E49A06E22F44}"/>
                    </a:ext>
                  </a:extLst>
                </p:cNvPr>
                <p:cNvCxnSpPr>
                  <a:cxnSpLocks/>
                </p:cNvCxnSpPr>
                <p:nvPr/>
              </p:nvCxnSpPr>
              <p:spPr>
                <a:xfrm>
                  <a:off x="1069848" y="2426335"/>
                  <a:ext cx="21368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6ADD162-5D5C-6847-B586-D7EE4FB9D2ED}"/>
                    </a:ext>
                  </a:extLst>
                </p:cNvPr>
                <p:cNvCxnSpPr>
                  <a:cxnSpLocks/>
                  <a:stCxn id="5" idx="2"/>
                </p:cNvCxnSpPr>
                <p:nvPr/>
              </p:nvCxnSpPr>
              <p:spPr>
                <a:xfrm flipH="1">
                  <a:off x="6028686" y="2040482"/>
                  <a:ext cx="27400" cy="3238076"/>
                </a:xfrm>
                <a:prstGeom prst="line">
                  <a:avLst/>
                </a:prstGeom>
                <a:ln>
                  <a:gradFill>
                    <a:gsLst>
                      <a:gs pos="4000">
                        <a:schemeClr val="accent1">
                          <a:lumMod val="45000"/>
                          <a:lumOff val="55000"/>
                        </a:schemeClr>
                      </a:gs>
                      <a:gs pos="100000">
                        <a:schemeClr val="accent2">
                          <a:lumMod val="50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9EF655FE-A15E-714D-868A-FBB18CFC4A6A}"/>
                    </a:ext>
                  </a:extLst>
                </p:cNvPr>
                <p:cNvCxnSpPr>
                  <a:cxnSpLocks/>
                  <a:stCxn id="2" idx="2"/>
                </p:cNvCxnSpPr>
                <p:nvPr/>
              </p:nvCxnSpPr>
              <p:spPr>
                <a:xfrm flipH="1">
                  <a:off x="2269754" y="2093976"/>
                  <a:ext cx="1732" cy="332359"/>
                </a:xfrm>
                <a:prstGeom prst="line">
                  <a:avLst/>
                </a:prstGeom>
                <a:ln>
                  <a:gradFill>
                    <a:gsLst>
                      <a:gs pos="4000">
                        <a:schemeClr val="accent1">
                          <a:lumMod val="45000"/>
                          <a:lumOff val="55000"/>
                        </a:schemeClr>
                      </a:gs>
                      <a:gs pos="100000">
                        <a:schemeClr val="accent2">
                          <a:lumMod val="50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E667F68-706D-6541-A34F-37E40A8D9254}"/>
                    </a:ext>
                  </a:extLst>
                </p:cNvPr>
                <p:cNvCxnSpPr>
                  <a:cxnSpLocks/>
                </p:cNvCxnSpPr>
                <p:nvPr/>
              </p:nvCxnSpPr>
              <p:spPr>
                <a:xfrm>
                  <a:off x="3206670" y="2426335"/>
                  <a:ext cx="1732" cy="272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BFFCE726-96D4-BC42-B952-B0618AA59B66}"/>
                    </a:ext>
                  </a:extLst>
                </p:cNvPr>
                <p:cNvCxnSpPr>
                  <a:cxnSpLocks/>
                </p:cNvCxnSpPr>
                <p:nvPr/>
              </p:nvCxnSpPr>
              <p:spPr>
                <a:xfrm>
                  <a:off x="1069848" y="2430505"/>
                  <a:ext cx="0" cy="268393"/>
                </a:xfrm>
                <a:prstGeom prst="line">
                  <a:avLst/>
                </a:prstGeom>
                <a:ln>
                  <a:gradFill>
                    <a:gsLst>
                      <a:gs pos="4000">
                        <a:schemeClr val="accent1">
                          <a:lumMod val="45000"/>
                          <a:lumOff val="55000"/>
                        </a:schemeClr>
                      </a:gs>
                      <a:gs pos="100000">
                        <a:schemeClr val="accent2">
                          <a:lumMod val="50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AC448EE4-820A-B443-97BE-E0F5AC454C5A}"/>
                    </a:ext>
                  </a:extLst>
                </p:cNvPr>
                <p:cNvCxnSpPr>
                  <a:cxnSpLocks/>
                </p:cNvCxnSpPr>
                <p:nvPr/>
              </p:nvCxnSpPr>
              <p:spPr>
                <a:xfrm>
                  <a:off x="1069848" y="3635069"/>
                  <a:ext cx="2114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BE820F7-0CB6-934F-9012-DBF4D704B173}"/>
                    </a:ext>
                  </a:extLst>
                </p:cNvPr>
                <p:cNvCxnSpPr>
                  <a:cxnSpLocks/>
                </p:cNvCxnSpPr>
                <p:nvPr/>
              </p:nvCxnSpPr>
              <p:spPr>
                <a:xfrm>
                  <a:off x="1069848" y="3138245"/>
                  <a:ext cx="0" cy="496824"/>
                </a:xfrm>
                <a:prstGeom prst="line">
                  <a:avLst/>
                </a:prstGeom>
                <a:ln>
                  <a:gradFill>
                    <a:gsLst>
                      <a:gs pos="4000">
                        <a:schemeClr val="accent1">
                          <a:lumMod val="45000"/>
                          <a:lumOff val="55000"/>
                        </a:schemeClr>
                      </a:gs>
                      <a:gs pos="100000">
                        <a:schemeClr val="accent2">
                          <a:lumMod val="50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4C642325-3193-3942-8FC6-4F88024E7E0F}"/>
                    </a:ext>
                  </a:extLst>
                </p:cNvPr>
                <p:cNvCxnSpPr>
                  <a:cxnSpLocks/>
                </p:cNvCxnSpPr>
                <p:nvPr/>
              </p:nvCxnSpPr>
              <p:spPr>
                <a:xfrm>
                  <a:off x="3188713" y="3138245"/>
                  <a:ext cx="0" cy="496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390CD5D5-1264-294D-9C9B-9C2ED99E2E99}"/>
                    </a:ext>
                  </a:extLst>
                </p:cNvPr>
                <p:cNvCxnSpPr>
                  <a:cxnSpLocks/>
                </p:cNvCxnSpPr>
                <p:nvPr/>
              </p:nvCxnSpPr>
              <p:spPr>
                <a:xfrm>
                  <a:off x="2422154" y="3635069"/>
                  <a:ext cx="0" cy="488066"/>
                </a:xfrm>
                <a:prstGeom prst="line">
                  <a:avLst/>
                </a:prstGeom>
                <a:ln>
                  <a:gradFill>
                    <a:gsLst>
                      <a:gs pos="4000">
                        <a:schemeClr val="accent1">
                          <a:lumMod val="45000"/>
                          <a:lumOff val="55000"/>
                        </a:schemeClr>
                      </a:gs>
                      <a:gs pos="100000">
                        <a:schemeClr val="accent2">
                          <a:lumMod val="50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F6BA2E6F-CEC5-F84D-A591-F14CE24DC9E3}"/>
                    </a:ext>
                  </a:extLst>
                </p:cNvPr>
                <p:cNvCxnSpPr>
                  <a:cxnSpLocks/>
                </p:cNvCxnSpPr>
                <p:nvPr/>
              </p:nvCxnSpPr>
              <p:spPr>
                <a:xfrm>
                  <a:off x="2400465" y="4582864"/>
                  <a:ext cx="0" cy="695694"/>
                </a:xfrm>
                <a:prstGeom prst="line">
                  <a:avLst/>
                </a:prstGeom>
                <a:ln>
                  <a:gradFill>
                    <a:gsLst>
                      <a:gs pos="4000">
                        <a:schemeClr val="accent1">
                          <a:lumMod val="45000"/>
                          <a:lumOff val="55000"/>
                        </a:schemeClr>
                      </a:gs>
                      <a:gs pos="100000">
                        <a:schemeClr val="accent2">
                          <a:lumMod val="50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xmlns="" id="{2E72267F-071C-3342-85A2-89B85F62AFAB}"/>
                    </a:ext>
                  </a:extLst>
                </p:cNvPr>
                <p:cNvSpPr/>
                <p:nvPr/>
              </p:nvSpPr>
              <p:spPr>
                <a:xfrm>
                  <a:off x="3120571" y="5058885"/>
                  <a:ext cx="1350981" cy="439347"/>
                </a:xfrm>
                <a:prstGeom prst="rect">
                  <a:avLst/>
                </a:prstGeom>
                <a:gradFill>
                  <a:gsLst>
                    <a:gs pos="0">
                      <a:schemeClr val="accent1"/>
                    </a:gs>
                    <a:gs pos="77000">
                      <a:schemeClr val="accent2">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Evaluation</a:t>
                  </a:r>
                </a:p>
              </p:txBody>
            </p:sp>
            <p:cxnSp>
              <p:nvCxnSpPr>
                <p:cNvPr id="49" name="Straight Connector 48">
                  <a:extLst>
                    <a:ext uri="{FF2B5EF4-FFF2-40B4-BE49-F238E27FC236}">
                      <a16:creationId xmlns:a16="http://schemas.microsoft.com/office/drawing/2014/main" xmlns="" id="{36C4D041-D484-A14F-81D3-0720C4BE38A1}"/>
                    </a:ext>
                  </a:extLst>
                </p:cNvPr>
                <p:cNvCxnSpPr>
                  <a:cxnSpLocks/>
                  <a:endCxn id="46" idx="1"/>
                </p:cNvCxnSpPr>
                <p:nvPr/>
              </p:nvCxnSpPr>
              <p:spPr>
                <a:xfrm>
                  <a:off x="2400465" y="5278558"/>
                  <a:ext cx="72010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AD7CC40D-B17B-EA4C-BD21-330774F7056C}"/>
                    </a:ext>
                  </a:extLst>
                </p:cNvPr>
                <p:cNvCxnSpPr>
                  <a:cxnSpLocks/>
                </p:cNvCxnSpPr>
                <p:nvPr/>
              </p:nvCxnSpPr>
              <p:spPr>
                <a:xfrm>
                  <a:off x="4471552" y="5301353"/>
                  <a:ext cx="15571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84EC760A-B15A-EB45-BDA7-3218772BDF53}"/>
                    </a:ext>
                  </a:extLst>
                </p:cNvPr>
                <p:cNvSpPr/>
                <p:nvPr/>
              </p:nvSpPr>
              <p:spPr>
                <a:xfrm>
                  <a:off x="4471553" y="6103405"/>
                  <a:ext cx="1435927" cy="439347"/>
                </a:xfrm>
                <a:prstGeom prst="rect">
                  <a:avLst/>
                </a:prstGeom>
                <a:gradFill>
                  <a:gsLst>
                    <a:gs pos="0">
                      <a:schemeClr val="accent1"/>
                    </a:gs>
                    <a:gs pos="77000">
                      <a:schemeClr val="accent2">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Visualization</a:t>
                  </a:r>
                </a:p>
              </p:txBody>
            </p:sp>
            <p:sp>
              <p:nvSpPr>
                <p:cNvPr id="54" name="Rectangle 53">
                  <a:extLst>
                    <a:ext uri="{FF2B5EF4-FFF2-40B4-BE49-F238E27FC236}">
                      <a16:creationId xmlns:a16="http://schemas.microsoft.com/office/drawing/2014/main" xmlns="" id="{13860CEA-0668-5040-AD2D-133B4969F3B7}"/>
                    </a:ext>
                  </a:extLst>
                </p:cNvPr>
                <p:cNvSpPr/>
                <p:nvPr/>
              </p:nvSpPr>
              <p:spPr>
                <a:xfrm>
                  <a:off x="2095118" y="6140706"/>
                  <a:ext cx="1405468" cy="439347"/>
                </a:xfrm>
                <a:prstGeom prst="rect">
                  <a:avLst/>
                </a:prstGeom>
                <a:gradFill>
                  <a:gsLst>
                    <a:gs pos="0">
                      <a:schemeClr val="accent1"/>
                    </a:gs>
                    <a:gs pos="77000">
                      <a:schemeClr val="accent2">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Accessibility</a:t>
                  </a:r>
                </a:p>
              </p:txBody>
            </p:sp>
            <p:cxnSp>
              <p:nvCxnSpPr>
                <p:cNvPr id="55" name="Straight Connector 54">
                  <a:extLst>
                    <a:ext uri="{FF2B5EF4-FFF2-40B4-BE49-F238E27FC236}">
                      <a16:creationId xmlns:a16="http://schemas.microsoft.com/office/drawing/2014/main" xmlns="" id="{B2D7CBA3-9A7C-2744-BE06-BA9E125961B6}"/>
                    </a:ext>
                  </a:extLst>
                </p:cNvPr>
                <p:cNvCxnSpPr>
                  <a:cxnSpLocks/>
                </p:cNvCxnSpPr>
                <p:nvPr/>
              </p:nvCxnSpPr>
              <p:spPr>
                <a:xfrm>
                  <a:off x="2999586" y="5795464"/>
                  <a:ext cx="2399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62F658DD-C22D-BE48-8C3C-68BC3A360B7E}"/>
                    </a:ext>
                  </a:extLst>
                </p:cNvPr>
                <p:cNvCxnSpPr>
                  <a:cxnSpLocks/>
                </p:cNvCxnSpPr>
                <p:nvPr/>
              </p:nvCxnSpPr>
              <p:spPr>
                <a:xfrm>
                  <a:off x="5399398" y="5799970"/>
                  <a:ext cx="0" cy="2871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5829A428-4513-454C-A577-BC0A89EF5C0D}"/>
                    </a:ext>
                  </a:extLst>
                </p:cNvPr>
                <p:cNvCxnSpPr>
                  <a:cxnSpLocks/>
                </p:cNvCxnSpPr>
                <p:nvPr/>
              </p:nvCxnSpPr>
              <p:spPr>
                <a:xfrm flipH="1">
                  <a:off x="2981947" y="5805515"/>
                  <a:ext cx="1732" cy="332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93570C5-CCA0-764D-910F-BFF536AB1028}"/>
                    </a:ext>
                  </a:extLst>
                </p:cNvPr>
                <p:cNvCxnSpPr>
                  <a:cxnSpLocks/>
                </p:cNvCxnSpPr>
                <p:nvPr/>
              </p:nvCxnSpPr>
              <p:spPr>
                <a:xfrm>
                  <a:off x="4320561" y="5498232"/>
                  <a:ext cx="0" cy="2871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2" name="Graphic 61">
                <a:extLst>
                  <a:ext uri="{FF2B5EF4-FFF2-40B4-BE49-F238E27FC236}">
                    <a16:creationId xmlns:a16="http://schemas.microsoft.com/office/drawing/2014/main" xmlns="" id="{B5DBF034-8A2D-D240-A171-B733304322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027196" y="6001913"/>
                <a:ext cx="732420" cy="732420"/>
              </a:xfrm>
              <a:prstGeom prst="rect">
                <a:avLst/>
              </a:prstGeom>
            </p:spPr>
          </p:pic>
          <p:pic>
            <p:nvPicPr>
              <p:cNvPr id="64" name="Graphic 63">
                <a:extLst>
                  <a:ext uri="{FF2B5EF4-FFF2-40B4-BE49-F238E27FC236}">
                    <a16:creationId xmlns:a16="http://schemas.microsoft.com/office/drawing/2014/main" xmlns="" id="{41B1BE50-37BA-C448-B815-100FD47D2BB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89460" y="5981364"/>
                <a:ext cx="728717" cy="728717"/>
              </a:xfrm>
              <a:prstGeom prst="rect">
                <a:avLst/>
              </a:prstGeom>
            </p:spPr>
          </p:pic>
        </p:grpSp>
        <p:sp>
          <p:nvSpPr>
            <p:cNvPr id="70" name="TextBox 69">
              <a:extLst>
                <a:ext uri="{FF2B5EF4-FFF2-40B4-BE49-F238E27FC236}">
                  <a16:creationId xmlns:a16="http://schemas.microsoft.com/office/drawing/2014/main" xmlns="" id="{37507688-D570-144D-93F2-EB78E81F86FF}"/>
                </a:ext>
              </a:extLst>
            </p:cNvPr>
            <p:cNvSpPr txBox="1"/>
            <p:nvPr/>
          </p:nvSpPr>
          <p:spPr>
            <a:xfrm>
              <a:off x="8936897" y="5896381"/>
              <a:ext cx="1338943" cy="338554"/>
            </a:xfrm>
            <a:prstGeom prst="rect">
              <a:avLst/>
            </a:prstGeom>
            <a:noFill/>
          </p:spPr>
          <p:txBody>
            <a:bodyPr wrap="square" rtlCol="0">
              <a:spAutoFit/>
            </a:bodyPr>
            <a:lstStyle/>
            <a:p>
              <a:r>
                <a:rPr lang="en-US" sz="1600" dirty="0"/>
                <a:t>Dashboard</a:t>
              </a:r>
            </a:p>
          </p:txBody>
        </p:sp>
        <p:sp>
          <p:nvSpPr>
            <p:cNvPr id="71" name="TextBox 70">
              <a:extLst>
                <a:ext uri="{FF2B5EF4-FFF2-40B4-BE49-F238E27FC236}">
                  <a16:creationId xmlns:a16="http://schemas.microsoft.com/office/drawing/2014/main" xmlns="" id="{0648919C-240F-5A40-9C1C-71ECA924F1C1}"/>
                </a:ext>
              </a:extLst>
            </p:cNvPr>
            <p:cNvSpPr txBox="1"/>
            <p:nvPr/>
          </p:nvSpPr>
          <p:spPr>
            <a:xfrm>
              <a:off x="2181613" y="5717766"/>
              <a:ext cx="1346083" cy="584775"/>
            </a:xfrm>
            <a:prstGeom prst="rect">
              <a:avLst/>
            </a:prstGeom>
            <a:noFill/>
          </p:spPr>
          <p:txBody>
            <a:bodyPr wrap="square" rtlCol="0">
              <a:spAutoFit/>
            </a:bodyPr>
            <a:lstStyle/>
            <a:p>
              <a:pPr algn="ctr"/>
              <a:r>
                <a:rPr lang="en-US" sz="1600" dirty="0"/>
                <a:t>Mobile Application</a:t>
              </a:r>
            </a:p>
          </p:txBody>
        </p:sp>
        <p:sp>
          <p:nvSpPr>
            <p:cNvPr id="3" name="TextBox 2">
              <a:extLst>
                <a:ext uri="{FF2B5EF4-FFF2-40B4-BE49-F238E27FC236}">
                  <a16:creationId xmlns:a16="http://schemas.microsoft.com/office/drawing/2014/main" xmlns="" id="{E73E7C2B-9A60-D141-B92A-2FB4EBCF15CF}"/>
                </a:ext>
              </a:extLst>
            </p:cNvPr>
            <p:cNvSpPr txBox="1"/>
            <p:nvPr/>
          </p:nvSpPr>
          <p:spPr>
            <a:xfrm>
              <a:off x="3626984" y="2794556"/>
              <a:ext cx="1149686" cy="261566"/>
            </a:xfrm>
            <a:prstGeom prst="rect">
              <a:avLst/>
            </a:prstGeom>
            <a:noFill/>
          </p:spPr>
          <p:txBody>
            <a:bodyPr wrap="square" rtlCol="0">
              <a:spAutoFit/>
            </a:bodyPr>
            <a:lstStyle/>
            <a:p>
              <a:r>
                <a:rPr lang="en-US" sz="1100" dirty="0"/>
                <a:t>Forecasting</a:t>
              </a:r>
            </a:p>
          </p:txBody>
        </p:sp>
        <p:sp>
          <p:nvSpPr>
            <p:cNvPr id="35" name="TextBox 34">
              <a:extLst>
                <a:ext uri="{FF2B5EF4-FFF2-40B4-BE49-F238E27FC236}">
                  <a16:creationId xmlns:a16="http://schemas.microsoft.com/office/drawing/2014/main" xmlns="" id="{2ECF59CC-567F-3D4C-B4C6-2A6A7E0E387D}"/>
                </a:ext>
              </a:extLst>
            </p:cNvPr>
            <p:cNvSpPr txBox="1"/>
            <p:nvPr/>
          </p:nvSpPr>
          <p:spPr>
            <a:xfrm>
              <a:off x="4503243" y="1521581"/>
              <a:ext cx="1149686" cy="261566"/>
            </a:xfrm>
            <a:prstGeom prst="rect">
              <a:avLst/>
            </a:prstGeom>
            <a:noFill/>
          </p:spPr>
          <p:txBody>
            <a:bodyPr wrap="square" rtlCol="0">
              <a:spAutoFit/>
            </a:bodyPr>
            <a:lstStyle/>
            <a:p>
              <a:r>
                <a:rPr lang="en-US" sz="1100" dirty="0"/>
                <a:t>Historical Data</a:t>
              </a:r>
            </a:p>
          </p:txBody>
        </p:sp>
        <p:sp>
          <p:nvSpPr>
            <p:cNvPr id="37" name="TextBox 36">
              <a:extLst>
                <a:ext uri="{FF2B5EF4-FFF2-40B4-BE49-F238E27FC236}">
                  <a16:creationId xmlns:a16="http://schemas.microsoft.com/office/drawing/2014/main" xmlns="" id="{9DB567ED-3593-4048-A20D-AD8BF101B230}"/>
                </a:ext>
              </a:extLst>
            </p:cNvPr>
            <p:cNvSpPr txBox="1"/>
            <p:nvPr/>
          </p:nvSpPr>
          <p:spPr>
            <a:xfrm>
              <a:off x="4644659" y="3222927"/>
              <a:ext cx="1078503" cy="430887"/>
            </a:xfrm>
            <a:prstGeom prst="rect">
              <a:avLst/>
            </a:prstGeom>
            <a:noFill/>
          </p:spPr>
          <p:txBody>
            <a:bodyPr wrap="square" rtlCol="0">
              <a:spAutoFit/>
            </a:bodyPr>
            <a:lstStyle/>
            <a:p>
              <a:r>
                <a:rPr lang="en-US" sz="1100" dirty="0"/>
                <a:t>Mixed Energy Generation</a:t>
              </a:r>
            </a:p>
          </p:txBody>
        </p:sp>
        <p:sp>
          <p:nvSpPr>
            <p:cNvPr id="38" name="TextBox 37">
              <a:extLst>
                <a:ext uri="{FF2B5EF4-FFF2-40B4-BE49-F238E27FC236}">
                  <a16:creationId xmlns:a16="http://schemas.microsoft.com/office/drawing/2014/main" xmlns="" id="{7DE16BF8-6199-5C41-95D9-9D892B6DC7D5}"/>
                </a:ext>
              </a:extLst>
            </p:cNvPr>
            <p:cNvSpPr txBox="1"/>
            <p:nvPr/>
          </p:nvSpPr>
          <p:spPr>
            <a:xfrm>
              <a:off x="5850789" y="2719524"/>
              <a:ext cx="1078503" cy="430887"/>
            </a:xfrm>
            <a:prstGeom prst="rect">
              <a:avLst/>
            </a:prstGeom>
            <a:noFill/>
          </p:spPr>
          <p:txBody>
            <a:bodyPr wrap="square" rtlCol="0">
              <a:spAutoFit/>
            </a:bodyPr>
            <a:lstStyle/>
            <a:p>
              <a:r>
                <a:rPr lang="en-US" sz="1100" dirty="0"/>
                <a:t>Using Neural Networks</a:t>
              </a:r>
            </a:p>
          </p:txBody>
        </p:sp>
        <p:sp>
          <p:nvSpPr>
            <p:cNvPr id="39" name="TextBox 38">
              <a:extLst>
                <a:ext uri="{FF2B5EF4-FFF2-40B4-BE49-F238E27FC236}">
                  <a16:creationId xmlns:a16="http://schemas.microsoft.com/office/drawing/2014/main" xmlns="" id="{C2821867-2814-CD4A-97B8-BB358FE29601}"/>
                </a:ext>
              </a:extLst>
            </p:cNvPr>
            <p:cNvSpPr txBox="1"/>
            <p:nvPr/>
          </p:nvSpPr>
          <p:spPr>
            <a:xfrm>
              <a:off x="8348567" y="2689787"/>
              <a:ext cx="1078503" cy="430887"/>
            </a:xfrm>
            <a:prstGeom prst="rect">
              <a:avLst/>
            </a:prstGeom>
            <a:noFill/>
          </p:spPr>
          <p:txBody>
            <a:bodyPr wrap="square" rtlCol="0">
              <a:spAutoFit/>
            </a:bodyPr>
            <a:lstStyle/>
            <a:p>
              <a:r>
                <a:rPr lang="en-US" sz="1100" dirty="0"/>
                <a:t>AI/Machine Learning</a:t>
              </a:r>
            </a:p>
          </p:txBody>
        </p:sp>
        <p:sp>
          <p:nvSpPr>
            <p:cNvPr id="40" name="TextBox 39">
              <a:extLst>
                <a:ext uri="{FF2B5EF4-FFF2-40B4-BE49-F238E27FC236}">
                  <a16:creationId xmlns:a16="http://schemas.microsoft.com/office/drawing/2014/main" xmlns="" id="{883B02E6-6B32-2641-AF10-4495B7D4AACF}"/>
                </a:ext>
              </a:extLst>
            </p:cNvPr>
            <p:cNvSpPr txBox="1"/>
            <p:nvPr/>
          </p:nvSpPr>
          <p:spPr>
            <a:xfrm>
              <a:off x="6604020" y="4822581"/>
              <a:ext cx="1508044" cy="261610"/>
            </a:xfrm>
            <a:prstGeom prst="rect">
              <a:avLst/>
            </a:prstGeom>
            <a:noFill/>
          </p:spPr>
          <p:txBody>
            <a:bodyPr wrap="square" rtlCol="0">
              <a:spAutoFit/>
            </a:bodyPr>
            <a:lstStyle/>
            <a:p>
              <a:r>
                <a:rPr lang="en-US" sz="1100" dirty="0"/>
                <a:t>Demand v/s Supply </a:t>
              </a:r>
            </a:p>
          </p:txBody>
        </p:sp>
        <p:sp>
          <p:nvSpPr>
            <p:cNvPr id="41" name="TextBox 40">
              <a:extLst>
                <a:ext uri="{FF2B5EF4-FFF2-40B4-BE49-F238E27FC236}">
                  <a16:creationId xmlns:a16="http://schemas.microsoft.com/office/drawing/2014/main" xmlns="" id="{EA52D807-D332-FF4E-948F-E82121479C4C}"/>
                </a:ext>
              </a:extLst>
            </p:cNvPr>
            <p:cNvSpPr txBox="1"/>
            <p:nvPr/>
          </p:nvSpPr>
          <p:spPr>
            <a:xfrm>
              <a:off x="2403259" y="3407587"/>
              <a:ext cx="1323579" cy="600164"/>
            </a:xfrm>
            <a:prstGeom prst="rect">
              <a:avLst/>
            </a:prstGeom>
            <a:noFill/>
          </p:spPr>
          <p:txBody>
            <a:bodyPr wrap="square" rtlCol="0">
              <a:spAutoFit/>
            </a:bodyPr>
            <a:lstStyle/>
            <a:p>
              <a:r>
                <a:rPr lang="en-US" sz="1100" dirty="0"/>
                <a:t>Formulation for Calculation Metrics</a:t>
              </a:r>
            </a:p>
          </p:txBody>
        </p:sp>
        <p:sp>
          <p:nvSpPr>
            <p:cNvPr id="44" name="TextBox 43">
              <a:extLst>
                <a:ext uri="{FF2B5EF4-FFF2-40B4-BE49-F238E27FC236}">
                  <a16:creationId xmlns:a16="http://schemas.microsoft.com/office/drawing/2014/main" xmlns="" id="{1E8400D6-5611-004C-ADD8-13458C6F1E6F}"/>
                </a:ext>
              </a:extLst>
            </p:cNvPr>
            <p:cNvSpPr txBox="1"/>
            <p:nvPr/>
          </p:nvSpPr>
          <p:spPr>
            <a:xfrm>
              <a:off x="6604020" y="4504066"/>
              <a:ext cx="1631312" cy="261610"/>
            </a:xfrm>
            <a:prstGeom prst="rect">
              <a:avLst/>
            </a:prstGeom>
            <a:noFill/>
          </p:spPr>
          <p:txBody>
            <a:bodyPr wrap="square" rtlCol="0">
              <a:spAutoFit/>
            </a:bodyPr>
            <a:lstStyle/>
            <a:p>
              <a:r>
                <a:rPr lang="en-US" sz="1100" dirty="0"/>
                <a:t>AI/Machine Learning</a:t>
              </a:r>
            </a:p>
          </p:txBody>
        </p:sp>
      </p:grpSp>
      <p:sp>
        <p:nvSpPr>
          <p:cNvPr id="42" name="Content Placeholder 2">
            <a:extLst>
              <a:ext uri="{FF2B5EF4-FFF2-40B4-BE49-F238E27FC236}">
                <a16:creationId xmlns:a16="http://schemas.microsoft.com/office/drawing/2014/main" xmlns="" id="{214A8D66-5707-7D42-B9E6-70313F57817A}"/>
              </a:ext>
            </a:extLst>
          </p:cNvPr>
          <p:cNvSpPr>
            <a:spLocks noGrp="1"/>
          </p:cNvSpPr>
          <p:nvPr>
            <p:ph idx="1"/>
          </p:nvPr>
        </p:nvSpPr>
        <p:spPr>
          <a:xfrm>
            <a:off x="8154827" y="2000069"/>
            <a:ext cx="3501163" cy="2561092"/>
          </a:xfrm>
        </p:spPr>
        <p:txBody>
          <a:bodyPr>
            <a:normAutofit/>
          </a:bodyPr>
          <a:lstStyle/>
          <a:p>
            <a:pPr marL="0" indent="0">
              <a:buNone/>
            </a:pPr>
            <a:r>
              <a:rPr lang="en-US" b="1" dirty="0">
                <a:solidFill>
                  <a:srgbClr val="FF0000"/>
                </a:solidFill>
              </a:rPr>
              <a:t>Targeted segment</a:t>
            </a:r>
            <a:endParaRPr lang="en-US" dirty="0">
              <a:solidFill>
                <a:srgbClr val="FF0000"/>
              </a:solidFill>
            </a:endParaRPr>
          </a:p>
          <a:p>
            <a:pPr marL="0" indent="0">
              <a:buNone/>
            </a:pPr>
            <a:r>
              <a:rPr lang="en-US" dirty="0"/>
              <a:t>	The system is meant to be 	used by City Administration 	officials. Specifically, it is 	to be utilized those in 	charge of maintaining the 	stable supply of electricity 	to NEOM on a regular basis.</a:t>
            </a:r>
          </a:p>
        </p:txBody>
      </p:sp>
    </p:spTree>
    <p:extLst>
      <p:ext uri="{BB962C8B-B14F-4D97-AF65-F5344CB8AC3E}">
        <p14:creationId xmlns:p14="http://schemas.microsoft.com/office/powerpoint/2010/main" val="280999732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 dockstate="right" visibility="0" width="350"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2451BE10-C5B0-2C4C-9A52-A257CE028947}">
  <we:reference id="f12c312d-282a-4734-8843-05915fdfef0b" version="4.3.3.0" store="EXCatalog" storeType="EXCatalog"/>
  <we:alternateReferences>
    <we:reference id="WA104178141" version="4.3.3.0" store="en-MY"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DADEA-8365-8B43-875B-7A7200B64E42}">
  <we:reference id="22ff87a5-132f-4d52-9e97-94d888e4dd91" version="3.0.0.0" store="EXCatalog" storeType="EXCatalog"/>
  <we:alternateReferences>
    <we:reference id="WA104380050" version="3.0.0.0" store="en-MY"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7D5D26C8-A5DA-7542-A4F2-41A5B2F38951}">
  <we:reference id="1f4df590-35fc-4b16-a239-39709f9d8a74" version="1.0.0.1" store="EXCatalog" storeType="EXCatalog"/>
  <we:alternateReferences>
    <we:reference id="WA104381063" version="1.0.0.1" store="en-MY"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9DCBA486-1F51-CF4E-82B6-505C2A0FA142}">
  <we:reference id="bfc52345-98f9-4096-99c4-2263a14c97f5" version="2.0.0.0" store="EXCatalog" storeType="EXCatalog"/>
  <we:alternateReferences>
    <we:reference id="WA104379997" version="2.0.0.0" store="en-MY"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9682</TotalTime>
  <Words>2237</Words>
  <Application>Microsoft Office PowerPoint</Application>
  <PresentationFormat>Widescreen</PresentationFormat>
  <Paragraphs>349</Paragraphs>
  <Slides>32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Slack-Lato</vt:lpstr>
      <vt:lpstr>Times New Roman</vt:lpstr>
      <vt:lpstr>Trebuchet MS</vt:lpstr>
      <vt:lpstr>Wingdings</vt:lpstr>
      <vt:lpstr>Wingdings 3</vt:lpstr>
      <vt:lpstr>Facet</vt:lpstr>
      <vt:lpstr>NEOM AI Challenge </vt:lpstr>
      <vt:lpstr>Energy Challenge</vt:lpstr>
      <vt:lpstr>A DL-BASED OPTIMISATION FOR RENEWABLE ENERGY MIX AT RECORD LOW COST</vt:lpstr>
      <vt:lpstr>Team members</vt:lpstr>
      <vt:lpstr>Team members</vt:lpstr>
      <vt:lpstr>Introduction</vt:lpstr>
      <vt:lpstr>NEOM-Energy Hub</vt:lpstr>
      <vt:lpstr>Optimization for Energy Mix</vt:lpstr>
      <vt:lpstr>Proposed Idea</vt:lpstr>
      <vt:lpstr>Challenge Areas</vt:lpstr>
      <vt:lpstr>Objectives</vt:lpstr>
      <vt:lpstr>Project Methodology</vt:lpstr>
      <vt:lpstr>Methodology</vt:lpstr>
      <vt:lpstr>Data Collection</vt:lpstr>
      <vt:lpstr>Data Collection</vt:lpstr>
      <vt:lpstr>Formulation</vt:lpstr>
      <vt:lpstr>Formulation</vt:lpstr>
      <vt:lpstr>Formulation</vt:lpstr>
      <vt:lpstr>Neural Network Architecture</vt:lpstr>
      <vt:lpstr>Wind Prediction Model Results</vt:lpstr>
      <vt:lpstr>Solar Prediction Model Results</vt:lpstr>
      <vt:lpstr>Comparison of Accuracy Results of Related Researches works in solar energy production</vt:lpstr>
      <vt:lpstr>Consumption Prediction Model Results</vt:lpstr>
      <vt:lpstr>Evaluation of Models Applied</vt:lpstr>
      <vt:lpstr>Dashboard</vt:lpstr>
      <vt:lpstr>Dashboard</vt:lpstr>
      <vt:lpstr>What makes our solution stand out from the rest?</vt:lpstr>
      <vt:lpstr>Application </vt:lpstr>
      <vt:lpstr>PowerPoint Presentation</vt:lpstr>
      <vt:lpstr>PowerPoint Presentation</vt:lpstr>
      <vt:lpstr>References</vt:lpstr>
      <vt:lpstr>Thanks for watching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NEOM AI Challenge</dc:title>
  <dc:creator>JUNAID MOHAMMAD QURASHI</dc:creator>
  <cp:lastModifiedBy>MacBookPro</cp:lastModifiedBy>
  <cp:revision>62</cp:revision>
  <dcterms:created xsi:type="dcterms:W3CDTF">2020-08-12T06:20:04Z</dcterms:created>
  <dcterms:modified xsi:type="dcterms:W3CDTF">2020-09-07T17:43:25Z</dcterms:modified>
</cp:coreProperties>
</file>